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2" r:id="rId3"/>
    <p:sldId id="261" r:id="rId4"/>
    <p:sldId id="271" r:id="rId5"/>
    <p:sldId id="259" r:id="rId6"/>
    <p:sldId id="270" r:id="rId7"/>
    <p:sldId id="267" r:id="rId8"/>
    <p:sldId id="276" r:id="rId9"/>
    <p:sldId id="277" r:id="rId10"/>
    <p:sldId id="278" r:id="rId11"/>
    <p:sldId id="282" r:id="rId12"/>
    <p:sldId id="280" r:id="rId13"/>
    <p:sldId id="281" r:id="rId14"/>
    <p:sldId id="283" r:id="rId15"/>
    <p:sldId id="262" r:id="rId16"/>
    <p:sldId id="289" r:id="rId17"/>
    <p:sldId id="290" r:id="rId18"/>
    <p:sldId id="291" r:id="rId19"/>
    <p:sldId id="285" r:id="rId20"/>
    <p:sldId id="295" r:id="rId21"/>
    <p:sldId id="284" r:id="rId22"/>
    <p:sldId id="300" r:id="rId23"/>
    <p:sldId id="296" r:id="rId24"/>
    <p:sldId id="297" r:id="rId25"/>
    <p:sldId id="298" r:id="rId26"/>
    <p:sldId id="299" r:id="rId27"/>
    <p:sldId id="288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970" autoAdjust="0"/>
  </p:normalViewPr>
  <p:slideViewPr>
    <p:cSldViewPr snapToGrid="0">
      <p:cViewPr varScale="1">
        <p:scale>
          <a:sx n="85" d="100"/>
          <a:sy n="85" d="100"/>
        </p:scale>
        <p:origin x="15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2C7FC9FA-F59F-A0B8-9878-599E490E2F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8B7D295-9542-805A-B1D4-F1A45EB91B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2FA66-5B28-44B2-9F0C-0593DCDD0D5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B4471D8-0EDA-04EA-3CD0-C277D68D6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A4C2B7A-A3A7-0E3B-70B6-F386E3E649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3FA06-A13D-40E3-8CAC-1DD5B342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76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8D3C0-E702-489B-97D4-957B4C1AB65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6754F-EB55-4A79-A26D-132132A35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9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EDB21-5ACB-22F5-3988-24A00A27E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A5E3F2EB-E2CB-BAB1-13D5-B395CC50D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4B6E8D45-667B-27CB-B3A7-3D5E9E934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653117D-D412-7832-D343-1B5A1A4A0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25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Pre-Airway management decision Making Tool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65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Alternative awake technique</a:t>
            </a:r>
          </a:p>
          <a:p>
            <a:r>
              <a:rPr lang="en-US" dirty="0"/>
              <a:t>Awake elective invasive airway</a:t>
            </a:r>
          </a:p>
          <a:p>
            <a:r>
              <a:rPr lang="en-US" dirty="0"/>
              <a:t>Alternative anesthetic techniques</a:t>
            </a:r>
          </a:p>
          <a:p>
            <a:r>
              <a:rPr lang="en-US" dirty="0"/>
              <a:t>If unstable or can’t be postponed, induction of anesthesia (Part 3) with preparations for emergency invasive airway</a:t>
            </a:r>
          </a:p>
          <a:p>
            <a:endParaRPr lang="en-US" dirty="0"/>
          </a:p>
          <a:p>
            <a:r>
              <a:rPr lang="vi-VN" dirty="0"/>
              <a:t>Kỹ thuật gây mê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NKQ </a:t>
            </a:r>
            <a:r>
              <a:rPr lang="en-US" dirty="0" err="1"/>
              <a:t>tỉnh</a:t>
            </a:r>
            <a:r>
              <a:rPr lang="vi-VN" dirty="0"/>
              <a:t> thay thế</a:t>
            </a:r>
            <a:endParaRPr lang="en-US" dirty="0"/>
          </a:p>
          <a:p>
            <a:r>
              <a:rPr lang="en-US" dirty="0"/>
              <a:t>Can </a:t>
            </a:r>
            <a:r>
              <a:rPr lang="en-US" dirty="0" err="1"/>
              <a:t>thiệp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lấn</a:t>
            </a:r>
            <a:r>
              <a:rPr lang="en-US" dirty="0"/>
              <a:t> đ</a:t>
            </a:r>
            <a:r>
              <a:rPr lang="vi-VN" dirty="0" err="1"/>
              <a:t>ường</a:t>
            </a:r>
            <a:r>
              <a:rPr lang="vi-VN" dirty="0"/>
              <a:t> thở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/NB </a:t>
            </a:r>
            <a:r>
              <a:rPr lang="vi-VN" dirty="0"/>
              <a:t>tỉnh</a:t>
            </a:r>
            <a:endParaRPr lang="en-US" dirty="0"/>
          </a:p>
          <a:p>
            <a:r>
              <a:rPr lang="en-US" dirty="0"/>
              <a:t>Phương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endParaRPr lang="en-US" dirty="0"/>
          </a:p>
          <a:p>
            <a:r>
              <a:rPr lang="vi-VN" dirty="0"/>
              <a:t>Nếu không ổn định hoặc không thể trì hoãn, khởi mê (Phần 3) kèm theo chuẩn bị </a:t>
            </a:r>
            <a:r>
              <a:rPr lang="en-US" dirty="0"/>
              <a:t>can </a:t>
            </a:r>
            <a:r>
              <a:rPr lang="en-US" dirty="0" err="1"/>
              <a:t>thiệp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lấn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</a:t>
            </a:r>
            <a:r>
              <a:rPr lang="en-US" dirty="0" err="1"/>
              <a:t>cứu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55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Laryngeal handshake to identify cricothyroid membrane</a:t>
            </a:r>
          </a:p>
          <a:p>
            <a:r>
              <a:rPr lang="en-US" dirty="0"/>
              <a:t>Palpable cricothyroid membrane</a:t>
            </a:r>
          </a:p>
          <a:p>
            <a:r>
              <a:rPr lang="en-US" dirty="0"/>
              <a:t>Tran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4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4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7A2A9-2B9A-93E2-63DA-CA9E6789C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1455014C-0857-D577-E3B8-1A6C0CC6C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18583AED-ACF2-1D98-E351-60EF830FB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GB" dirty="0">
              <a:effectLst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2F07467-D170-D7D9-9EE0-7547F6510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31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4A548-E2A7-DACB-BFBE-4F8045671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EFAE018C-D470-35AA-4D79-5FEB1C8EE9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73F16BE-5B9A-AA12-8AC2-5E65E749FD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GB" dirty="0">
              <a:effectLst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EE5D641-7403-5FD6-BD01-2642A0005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07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6B8E0-F78A-E688-E707-87B7D7E21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1B31EF3D-BB96-093F-BF6E-7C88A9BAC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4A84538F-BBE3-99AD-A40A-A2D7642DA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GB" dirty="0">
              <a:effectLst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DA98E94-5A8A-8FEA-800D-5A8500C1A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82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8F63D-027F-E643-F5B0-274707A75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65711D4-3649-A18F-B287-17E76F5EC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5F1832C9-B13D-3458-6C31-16A12A16B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6F3A278-0BE2-AD01-D05F-E4D529A93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E5325-ED4A-8A8C-5DA9-80329FC8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71EE2D6F-F635-E511-184B-EE9EB2141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E505330A-8E7C-6169-1BA5-381F11DD9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84D90ED-CD97-A3D6-24CA-8F19E9C73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63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8EBCA-71BB-1F7A-9084-3C4DC9308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371F29D3-BD81-471C-984F-E5A555768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00235D7E-2A67-B336-8DD5-4DA3B1B2F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9993ADC-3E5B-9372-FD4A-492FB7D56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74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F6799-AA0B-3B31-BE5F-7C53DEF27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4DC5ED67-DF0C-6B48-3DB6-4A20DDE5D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5B2E0D92-01BC-065D-45F3-8F0267596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3AD0EA3-DEE7-3B64-430D-AEF00E01F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6754F-EB55-4A79-A26D-132132A359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1D2B12-833A-3A66-091F-B90CFA58A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65163"/>
            <a:ext cx="10515600" cy="249210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59FB06-70AB-5DA9-1A3F-6D2999650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451075"/>
            <a:ext cx="10515600" cy="192318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3C581A-D1F7-86DD-FD42-E60D19BF7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0A8AC3-5B1B-09FE-F2FA-4A27CE65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3A5DF9-9D7A-B739-AC59-1D03BEF9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ABAB4E-5ECB-DABC-B609-192330B19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44DAE0D-00AB-C8D4-7AEE-9634A07EA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6199326-8F08-39C1-F117-877523FE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EA7D7C-771D-54CA-5018-7FA48794C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EE6398-D481-33F1-B512-0D4F1DE8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2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A0082A0-9FAD-C8F9-6E14-169E50D42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380340-331E-DD67-AF5F-BC7645074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171021-1D08-2684-0FF9-AE5378FE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DFC46D0-09A4-17A3-D606-2913147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25BDC7C-97B1-81E2-1754-2469E5889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9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FDDE67-C96A-463B-80B8-213E352C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DB4E2C7-D71C-23D5-72BE-3435E7B62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7331C3-A236-FB22-2E8D-D0C1B5278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D103B6-BB99-9B29-1DA5-B0AF2347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6CC2A5-359A-5F00-4CD8-BBC75506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7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E763AF-E166-5CFC-8D14-063A8CA0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04967FB-F071-59D0-2F37-046641DC4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2654AE-3D45-07FC-646F-F40DD2CB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8EAE889-C02A-6C58-D5A9-D495A008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C96683-D7DA-4754-8894-A7700C0C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C94535-747F-7E2E-F76B-7FFAFC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710A57D-91A3-B0B4-1BD2-9A8CC124D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FA7C00F-BFAA-EBFD-ECF8-BD0FD0475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9A11EB6-DAEC-0363-BE43-DD5EA4C9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7E25CED-7099-5977-E03B-EDC57AB4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D0AFC40-98B7-01AC-B3E5-ACA759E6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7EC025-5997-7710-36A7-D799D8A5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2CDE969-A403-8237-91D8-62C4140E0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24DF665-F2DD-7262-C745-CC98014DB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2013E3-545F-4AB8-1884-B46763C19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EFE4A21-80B4-209E-BD0B-D79D0A47B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97166D5-4C2C-ED6A-E420-FB84A72CE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39939DC-D877-DBA4-CC4A-718267725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E65105E-4DA7-81F6-0ADB-22B18138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1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AEEB92-0499-D1DE-4376-8F7C42FD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D468043-C8F7-02FB-77E2-10871586D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4A89491-B9EC-4C30-327F-847795CE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1FD5C0D-A75D-5544-7FA0-02EEE681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9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7A56E7D-94FD-7946-B7CD-8AFEEEC6E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077FDAD-8B49-1576-A776-62AEE3A4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60FC0F7-6CC3-7DE0-416F-05B78EBF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6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CDB1F-3510-2386-FAE0-EABA8EF31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C57357D-D241-F788-B007-1342D2F3A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A2AD347-2C1D-6BA1-335C-0850F28A5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096623-9027-E359-6D73-7A6B63DA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0BD129-C274-77BA-F5B6-763948E4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C06348D-EDD4-04EE-233A-CA83BD9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DF138A-196B-D1ED-FA89-DFB40328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AD6A806-9229-9DCF-9322-F3C09D381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2209B1B-3395-1B0E-6382-4CC1DA237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651038-16C6-6EBD-94EA-FE329A96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BD19-2447-442D-ACD5-48BA9E35DF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B72DEEF-B1AB-C60D-F989-A06CDDB1C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AB095E1-1F42-1D70-7314-F8BA1BBE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9741-EEFE-4DF0-82BC-6F46CC45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017255E-7017-C2F1-6585-B46DA35C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35" y="419384"/>
            <a:ext cx="11626970" cy="679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FDB977-145C-3BDD-A346-9DDF87E9B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735" y="1253331"/>
            <a:ext cx="11626969" cy="495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FA919F-38FA-947F-40EB-57A3592B5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fld id="{EB6EBD19-2447-442D-ACD5-48BA9E35DFAF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A165F5-9F8C-4B00-3C1E-ED4FEE24A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2AD493A-6CC3-FDEB-EF8A-2AC07F518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fld id="{BAE29741-EEFE-4DF0-82BC-6F46CC4502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1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mhtml:mk:@MSITStore:E:\Anesthesia\Atlas%20of%20Airway%20Management%20-%20Techniques%20and%20Tools.chm::/26.%20Transtracheal%20&#8220;Jet&#8221;%20Ventilation.mht!http://gateway.ut.ovid.com/FullTextService/CT%7b06b9ee1beed59419be418430d9c6ad30f118668993eb48b13def176bb0af60a20fa37fdfbb89a11a5c54e59698da0a41%7d/DA8C26FF9.gif?geom=595x1000%3e" TargetMode="External"/><Relationship Id="rId5" Type="http://schemas.openxmlformats.org/officeDocument/2006/relationships/image" Target="../media/image17.png"/><Relationship Id="rId4" Type="http://schemas.openxmlformats.org/officeDocument/2006/relationships/image" Target="mhtml:mk:@MSITStore:E:\Anesthesia\Atlas%20of%20Airway%20Management%20-%20Techniques%20and%20Tools.chm::/34.%20Wire-Guided%20Cricothyrotomy.mht!http://gateway.ut.ovid.com/FullTextService/CT%7b06b9ee1beed59419be418430d9c6ad30f118668993eb48b13def176bb0af60a25d6ff549fd9563cfcad84fd68f489792%7d/DA10C34FF1.gif?geom=595x1000%3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9B55CF-0DE0-4998-52FA-5941BF2B1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873" y="447963"/>
            <a:ext cx="11342254" cy="24921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CẬP NHẬT</a:t>
            </a:r>
            <a:b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ĐÁNH GIÁ QUẢN LÝ ĐƯỜNG THỞ KHÓ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C5B2808-650E-A4CA-7237-2614E3B8F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294043"/>
            <a:ext cx="10515600" cy="3415229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BSCKII. Trần Ngọc Trung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BM.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Trường Y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TP.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Chí Minh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9/2025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681E3C3C-5879-18DD-9A5E-85C878E38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6" y="244750"/>
            <a:ext cx="1291819" cy="129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Sứ mạng - Tầm nhìn - Giá trị cốt lõi">
            <a:extLst>
              <a:ext uri="{FF2B5EF4-FFF2-40B4-BE49-F238E27FC236}">
                <a16:creationId xmlns:a16="http://schemas.microsoft.com/office/drawing/2014/main" id="{FEFF8A0D-DA5C-52A5-BBB4-8BC688DA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238" y="244750"/>
            <a:ext cx="1416586" cy="141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17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24D9B-396C-5A0B-A510-1BB8F88F1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6BA07-EEEF-8CB0-37EB-93E9BDD3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190784"/>
            <a:ext cx="11626970" cy="679989"/>
          </a:xfrm>
        </p:spPr>
        <p:txBody>
          <a:bodyPr/>
          <a:lstStyle/>
          <a:p>
            <a:r>
              <a:rPr lang="en-US" dirty="0"/>
              <a:t>CHUẨN BỊ CHO QUẢN LÝ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85F9F72-F620-C0B3-A705-BAD988EC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15" y="870773"/>
            <a:ext cx="11626969" cy="5702348"/>
          </a:xfrm>
        </p:spPr>
        <p:txBody>
          <a:bodyPr>
            <a:normAutofit/>
          </a:bodyPr>
          <a:lstStyle/>
          <a:p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endParaRPr lang="en-US" dirty="0"/>
          </a:p>
          <a:p>
            <a:pPr lvl="1"/>
            <a:r>
              <a:rPr lang="en-US" dirty="0"/>
              <a:t>Phương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AutoShape 10" descr="Chapter 5: ACLS | American CPR Care Association">
            <a:extLst>
              <a:ext uri="{FF2B5EF4-FFF2-40B4-BE49-F238E27FC236}">
                <a16:creationId xmlns:a16="http://schemas.microsoft.com/office/drawing/2014/main" id="{65F905E6-7A1C-05D2-4AE9-1C4BC718CB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4" descr="mhtml:mk:@MSITStore:E:\Anesthesia\Atlas%20of%20Airway%20Management%20-%20Techniques%20and%20Tools.chm::/34.%20Wire-Guided%20Cricothyrotomy.mht!http://gateway.ut.ovid.com/FullTextService/CT%7b06b9ee1beed59419be418430d9c6ad30f118668993eb48b13def176bb0af60a25d6ff549fd9563cfcad84fd68f489792%7d/DA10C34FF1.gif?geom=595x1000%3e">
            <a:extLst>
              <a:ext uri="{FF2B5EF4-FFF2-40B4-BE49-F238E27FC236}">
                <a16:creationId xmlns:a16="http://schemas.microsoft.com/office/drawing/2014/main" id="{F1F7F91D-BB13-BF70-6B10-53324336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4" y="2904739"/>
            <a:ext cx="4150228" cy="234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html:mk:@MSITStore:E:\Anesthesia\Atlas%20of%20Airway%20Management%20-%20Techniques%20and%20Tools.chm::/26.%20Transtracheal%20“Jet”%20Ventilation.mht!http://gateway.ut.ovid.com/FullTextService/CT%7b06b9ee1beed59419be418430d9c6ad30f118668993eb48b13def176bb0af60a20fa37fdfbb89a11a5c54e59698da0a41%7d/DA8C26FF9.gif?geom=595x1000%3e">
            <a:extLst>
              <a:ext uri="{FF2B5EF4-FFF2-40B4-BE49-F238E27FC236}">
                <a16:creationId xmlns:a16="http://schemas.microsoft.com/office/drawing/2014/main" id="{DB0FC115-348C-65FF-D9EA-9702F63C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2569" y="2711944"/>
            <a:ext cx="3307174" cy="2730390"/>
          </a:xfrm>
          <a:prstGeom prst="rect">
            <a:avLst/>
          </a:prstGeom>
          <a:noFill/>
        </p:spPr>
      </p:pic>
      <p:pic>
        <p:nvPicPr>
          <p:cNvPr id="11266" name="Picture 2" descr="Retrograde tracheal intubation">
            <a:extLst>
              <a:ext uri="{FF2B5EF4-FFF2-40B4-BE49-F238E27FC236}">
                <a16:creationId xmlns:a16="http://schemas.microsoft.com/office/drawing/2014/main" id="{EAE28190-33D8-8CDE-B353-05F61D47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35" y="2788151"/>
            <a:ext cx="3226049" cy="2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699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B6C09-2868-C92C-972F-6433D32C0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2448A0-0969-4FE5-CB1D-8E4DC8A4A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190784"/>
            <a:ext cx="11626970" cy="679989"/>
          </a:xfrm>
        </p:spPr>
        <p:txBody>
          <a:bodyPr/>
          <a:lstStyle/>
          <a:p>
            <a:r>
              <a:rPr lang="en-US" dirty="0"/>
              <a:t>CHUẨN BỊ CHO QUẢN LÝ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0D63742-C97A-F13C-65F4-C7630E98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16" y="870773"/>
            <a:ext cx="11626969" cy="5702348"/>
          </a:xfrm>
        </p:spPr>
        <p:txBody>
          <a:bodyPr>
            <a:normAutofit/>
          </a:bodyPr>
          <a:lstStyle/>
          <a:p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endParaRPr lang="en-US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62F4434-1EE3-E1C4-6DB9-5B5312F6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559" y="1879616"/>
            <a:ext cx="2589410" cy="345254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61F1201-8154-D2DB-547C-B3FF7448E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346439" y="1860851"/>
            <a:ext cx="2514643" cy="335285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8C9318A-D45A-E707-D614-DE4CD9D4C974}"/>
              </a:ext>
            </a:extLst>
          </p:cNvPr>
          <p:cNvSpPr txBox="1"/>
          <p:nvPr/>
        </p:nvSpPr>
        <p:spPr>
          <a:xfrm>
            <a:off x="3858442" y="5642820"/>
            <a:ext cx="474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Bệnh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TPHCM</a:t>
            </a:r>
          </a:p>
        </p:txBody>
      </p:sp>
    </p:spTree>
    <p:extLst>
      <p:ext uri="{BB962C8B-B14F-4D97-AF65-F5344CB8AC3E}">
        <p14:creationId xmlns:p14="http://schemas.microsoft.com/office/powerpoint/2010/main" val="3821297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21288-70EF-F527-9531-A49675D79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F40F08-E2E9-9300-2B56-40B7BBCF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190784"/>
            <a:ext cx="11626970" cy="679989"/>
          </a:xfrm>
        </p:spPr>
        <p:txBody>
          <a:bodyPr/>
          <a:lstStyle/>
          <a:p>
            <a:r>
              <a:rPr lang="en-US" dirty="0"/>
              <a:t>CHUẨN BỊ CHO QUẢN LÝ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670934-98FF-E22A-8D2A-EBC38E126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31" y="964868"/>
            <a:ext cx="11626969" cy="5702348"/>
          </a:xfrm>
        </p:spPr>
        <p:txBody>
          <a:bodyPr>
            <a:normAutofit/>
          </a:bodyPr>
          <a:lstStyle/>
          <a:p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(ramped/sniffing)</a:t>
            </a:r>
          </a:p>
          <a:p>
            <a:pPr lvl="1"/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miệng</a:t>
            </a:r>
            <a:r>
              <a:rPr lang="en-US" dirty="0"/>
              <a:t> –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hầu</a:t>
            </a:r>
            <a:r>
              <a:rPr lang="en-US" dirty="0"/>
              <a:t> -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FD17E-8C55-6243-260C-81C1B9689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56" y="2889917"/>
            <a:ext cx="5699644" cy="3343406"/>
          </a:xfrm>
          <a:prstGeom prst="rect">
            <a:avLst/>
          </a:prstGeom>
        </p:spPr>
      </p:pic>
      <p:pic>
        <p:nvPicPr>
          <p:cNvPr id="10242" name="Picture 2" descr="The ramped position. Note the horizontal line between the external... |  Download Scientific Diagram">
            <a:extLst>
              <a:ext uri="{FF2B5EF4-FFF2-40B4-BE49-F238E27FC236}">
                <a16:creationId xmlns:a16="http://schemas.microsoft.com/office/drawing/2014/main" id="{6A81B69E-FBF2-242F-4C72-80EC793E9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55" y="2889917"/>
            <a:ext cx="4663475" cy="33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642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A4753-BC13-3B0C-F3EA-A998A6603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B3E97B-78BD-AFB0-64C4-19D9DB6D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190784"/>
            <a:ext cx="11626970" cy="679989"/>
          </a:xfrm>
        </p:spPr>
        <p:txBody>
          <a:bodyPr/>
          <a:lstStyle/>
          <a:p>
            <a:r>
              <a:rPr lang="en-US" dirty="0"/>
              <a:t>CHUẨN BỊ CHO QUẢN LÝ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E53FB6-E879-EFFF-B155-A8C06FB32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31" y="964868"/>
            <a:ext cx="11626969" cy="5702348"/>
          </a:xfrm>
        </p:spPr>
        <p:txBody>
          <a:bodyPr>
            <a:normAutofit/>
          </a:bodyPr>
          <a:lstStyle/>
          <a:p>
            <a:r>
              <a:rPr lang="en-US" dirty="0"/>
              <a:t>Cung </a:t>
            </a:r>
            <a:r>
              <a:rPr lang="en-US" dirty="0" err="1"/>
              <a:t>cấp</a:t>
            </a:r>
            <a:r>
              <a:rPr lang="en-US" dirty="0"/>
              <a:t> oxy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</p:txBody>
      </p:sp>
      <p:pic>
        <p:nvPicPr>
          <p:cNvPr id="12290" name="Picture 2" descr="Example of HNFT use for peri-intubation apneic oxygenation. Authors'... |  Download Scientific Diagram">
            <a:extLst>
              <a:ext uri="{FF2B5EF4-FFF2-40B4-BE49-F238E27FC236}">
                <a16:creationId xmlns:a16="http://schemas.microsoft.com/office/drawing/2014/main" id="{A45154C0-41ED-8048-4D5C-00CA4477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5315"/>
            <a:ext cx="4906014" cy="35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C39FED4-6666-4E61-A224-7FE2193C1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2" y="1907289"/>
            <a:ext cx="4354827" cy="47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30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0F754-71FE-7C1E-27AB-605A36702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C322AE-88AE-E653-0555-BFD1B306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190784"/>
            <a:ext cx="11626970" cy="679989"/>
          </a:xfrm>
        </p:spPr>
        <p:txBody>
          <a:bodyPr/>
          <a:lstStyle/>
          <a:p>
            <a:r>
              <a:rPr lang="en-US" dirty="0"/>
              <a:t>CHUẨN BỊ CHO QUẢN LÝ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3318037-BF74-6847-5251-0F7802D38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544" y="964868"/>
            <a:ext cx="10371056" cy="570234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endParaRPr lang="en-US" dirty="0"/>
          </a:p>
          <a:p>
            <a:r>
              <a:rPr lang="en-US" dirty="0"/>
              <a:t>Thông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NB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nhân</a:t>
            </a:r>
            <a:endParaRPr lang="en-US" dirty="0"/>
          </a:p>
          <a:p>
            <a:r>
              <a:rPr lang="en-US" dirty="0" err="1"/>
              <a:t>Thở</a:t>
            </a:r>
            <a:r>
              <a:rPr lang="en-US" dirty="0"/>
              <a:t> oxy </a:t>
            </a:r>
            <a:r>
              <a:rPr lang="en-US" dirty="0" err="1"/>
              <a:t>trước</a:t>
            </a:r>
            <a:endParaRPr lang="en-US" dirty="0"/>
          </a:p>
          <a:p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(ramped/sniffing)</a:t>
            </a:r>
          </a:p>
          <a:p>
            <a:r>
              <a:rPr lang="en-US" dirty="0" err="1"/>
              <a:t>Thuốc</a:t>
            </a:r>
            <a:r>
              <a:rPr lang="en-US" dirty="0"/>
              <a:t> an </a:t>
            </a:r>
            <a:r>
              <a:rPr lang="en-US" dirty="0" err="1"/>
              <a:t>thần</a:t>
            </a:r>
            <a:endParaRPr lang="en-US" dirty="0"/>
          </a:p>
          <a:p>
            <a:r>
              <a:rPr lang="en-US" dirty="0" err="1"/>
              <a:t>Tê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/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ống</a:t>
            </a:r>
            <a:r>
              <a:rPr lang="en-US" dirty="0"/>
              <a:t> NKQ </a:t>
            </a:r>
            <a:r>
              <a:rPr lang="en-US" dirty="0" err="1"/>
              <a:t>tỉnh</a:t>
            </a:r>
            <a:endParaRPr lang="en-US" dirty="0"/>
          </a:p>
          <a:p>
            <a:r>
              <a:rPr lang="en-US" dirty="0"/>
              <a:t>Cung </a:t>
            </a:r>
            <a:r>
              <a:rPr lang="en-US" dirty="0" err="1"/>
              <a:t>cấp</a:t>
            </a:r>
            <a:r>
              <a:rPr lang="en-US" dirty="0"/>
              <a:t> oxy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r>
              <a:rPr lang="en-US" dirty="0"/>
              <a:t>Theo </a:t>
            </a:r>
            <a:r>
              <a:rPr lang="en-US" dirty="0" err="1"/>
              <a:t>dõi</a:t>
            </a:r>
            <a:r>
              <a:rPr lang="en-US" dirty="0"/>
              <a:t> NB</a:t>
            </a:r>
          </a:p>
          <a:p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60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8CE2A4-EB8F-26A5-FCAF-BD326DD1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QUẢN LÝ ĐƯỜNG THỞ KHÓ DỰ ĐOÁN TRƯỚC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17F9BC-1E99-8874-1F87-748DB2D86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60" y="1320468"/>
            <a:ext cx="9296759" cy="5118147"/>
          </a:xfrm>
        </p:spPr>
        <p:txBody>
          <a:bodyPr>
            <a:normAutofit/>
          </a:bodyPr>
          <a:lstStyle/>
          <a:p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tỉnh</a:t>
            </a:r>
            <a:endParaRPr lang="en-US" dirty="0"/>
          </a:p>
          <a:p>
            <a:r>
              <a:rPr lang="en-US" dirty="0"/>
              <a:t>Thông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NKQ</a:t>
            </a:r>
          </a:p>
          <a:p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NKQ </a:t>
            </a:r>
          </a:p>
          <a:p>
            <a:r>
              <a:rPr lang="en-US" dirty="0"/>
              <a:t>C</a:t>
            </a:r>
            <a:r>
              <a:rPr lang="vi-VN" dirty="0"/>
              <a:t>ấp cứu đường thở xâm lấn khẩn cấp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r>
              <a:rPr lang="en-US" dirty="0"/>
              <a:t>ECMO</a:t>
            </a:r>
          </a:p>
        </p:txBody>
      </p:sp>
    </p:spTree>
    <p:extLst>
      <p:ext uri="{BB962C8B-B14F-4D97-AF65-F5344CB8AC3E}">
        <p14:creationId xmlns:p14="http://schemas.microsoft.com/office/powerpoint/2010/main" val="1072103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F87676-D3CD-3AF2-03D3-92D51BF72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1B7536A4-A9FD-B58E-C47A-AC17591C2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5614" y="116965"/>
            <a:ext cx="9021622" cy="662407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51D9758-C812-102B-8C4D-BA631E682AE5}"/>
              </a:ext>
            </a:extLst>
          </p:cNvPr>
          <p:cNvSpPr txBox="1"/>
          <p:nvPr/>
        </p:nvSpPr>
        <p:spPr>
          <a:xfrm>
            <a:off x="3793345" y="1371599"/>
            <a:ext cx="460531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45A43BC-B211-71BB-45F3-8B3A39ADC5C4}"/>
              </a:ext>
            </a:extLst>
          </p:cNvPr>
          <p:cNvSpPr txBox="1"/>
          <p:nvPr/>
        </p:nvSpPr>
        <p:spPr>
          <a:xfrm>
            <a:off x="4223098" y="2456117"/>
            <a:ext cx="38971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C710784-7DF9-9516-C3AF-19CAA1944C41}"/>
              </a:ext>
            </a:extLst>
          </p:cNvPr>
          <p:cNvSpPr txBox="1"/>
          <p:nvPr/>
        </p:nvSpPr>
        <p:spPr>
          <a:xfrm>
            <a:off x="4223098" y="3478555"/>
            <a:ext cx="389717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sặc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AD30D31-CD52-89A1-BE21-0721906D4BA7}"/>
              </a:ext>
            </a:extLst>
          </p:cNvPr>
          <p:cNvSpPr txBox="1"/>
          <p:nvPr/>
        </p:nvSpPr>
        <p:spPr>
          <a:xfrm>
            <a:off x="4213159" y="4295153"/>
            <a:ext cx="389717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AA35820-B267-C846-D966-2883687DF046}"/>
              </a:ext>
            </a:extLst>
          </p:cNvPr>
          <p:cNvSpPr txBox="1"/>
          <p:nvPr/>
        </p:nvSpPr>
        <p:spPr>
          <a:xfrm>
            <a:off x="2338829" y="5728630"/>
            <a:ext cx="28891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2: Quản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NB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DD1858A-5B23-ED59-D8A8-A9403917A49A}"/>
              </a:ext>
            </a:extLst>
          </p:cNvPr>
          <p:cNvSpPr txBox="1"/>
          <p:nvPr/>
        </p:nvSpPr>
        <p:spPr>
          <a:xfrm>
            <a:off x="5317436" y="6191631"/>
            <a:ext cx="492980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3: Quản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432E1C0-398B-976F-EFEB-6B46E56D65E6}"/>
              </a:ext>
            </a:extLst>
          </p:cNvPr>
          <p:cNvSpPr txBox="1"/>
          <p:nvPr/>
        </p:nvSpPr>
        <p:spPr>
          <a:xfrm>
            <a:off x="8913798" y="1729452"/>
            <a:ext cx="162343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sặc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oxy)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E7547A8-3D50-0EAD-3658-FAC5F37F369F}"/>
              </a:ext>
            </a:extLst>
          </p:cNvPr>
          <p:cNvSpPr txBox="1"/>
          <p:nvPr/>
        </p:nvSpPr>
        <p:spPr>
          <a:xfrm>
            <a:off x="8913798" y="3370210"/>
            <a:ext cx="1623438" cy="93871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NB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A2780D2-4B5C-40DF-E844-3246DAAC884A}"/>
              </a:ext>
            </a:extLst>
          </p:cNvPr>
          <p:cNvSpPr txBox="1"/>
          <p:nvPr/>
        </p:nvSpPr>
        <p:spPr>
          <a:xfrm>
            <a:off x="1515614" y="1129287"/>
            <a:ext cx="215811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Công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NB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DF0B8-98E4-DE1C-3EFB-828ABB1CE7FF}"/>
              </a:ext>
            </a:extLst>
          </p:cNvPr>
          <p:cNvSpPr txBox="1"/>
          <p:nvPr/>
        </p:nvSpPr>
        <p:spPr>
          <a:xfrm>
            <a:off x="5697738" y="5549894"/>
            <a:ext cx="2889154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5846790-32FE-4E7A-B513-6F977F99AA19}"/>
              </a:ext>
            </a:extLst>
          </p:cNvPr>
          <p:cNvSpPr txBox="1"/>
          <p:nvPr/>
        </p:nvSpPr>
        <p:spPr>
          <a:xfrm>
            <a:off x="1654764" y="692695"/>
            <a:ext cx="538214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cs typeface="Arial" panose="020B0604020202020204" pitchFamily="34" charset="0"/>
              </a:rPr>
              <a:t>Công cụ ra quyết định quản lý đường thở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47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82333A-7871-02B4-AE55-D898249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72D8CD1C-520D-FD67-745B-12F956281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8656" y="64392"/>
            <a:ext cx="9784992" cy="672921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294E082-25E6-AFE5-E5BD-3AAACD6F6034}"/>
              </a:ext>
            </a:extLst>
          </p:cNvPr>
          <p:cNvSpPr txBox="1"/>
          <p:nvPr/>
        </p:nvSpPr>
        <p:spPr>
          <a:xfrm>
            <a:off x="3306417" y="777622"/>
            <a:ext cx="48237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Xem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69E3E8-459B-B87A-D2B2-8FDB1B2636E3}"/>
              </a:ext>
            </a:extLst>
          </p:cNvPr>
          <p:cNvSpPr txBox="1"/>
          <p:nvPr/>
        </p:nvSpPr>
        <p:spPr>
          <a:xfrm>
            <a:off x="3306417" y="2181863"/>
            <a:ext cx="1855306" cy="408623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7F688A2-3FE7-B5FF-1530-D0D5314F0AC3}"/>
              </a:ext>
            </a:extLst>
          </p:cNvPr>
          <p:cNvSpPr txBox="1"/>
          <p:nvPr/>
        </p:nvSpPr>
        <p:spPr>
          <a:xfrm>
            <a:off x="5393634" y="2211680"/>
            <a:ext cx="3034750" cy="357545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5B71E7-0159-1755-7D9B-8A8C9CD77CBF}"/>
              </a:ext>
            </a:extLst>
          </p:cNvPr>
          <p:cNvSpPr txBox="1"/>
          <p:nvPr/>
        </p:nvSpPr>
        <p:spPr>
          <a:xfrm>
            <a:off x="4634949" y="2668921"/>
            <a:ext cx="22760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Thông </a:t>
            </a:r>
            <a:r>
              <a:rPr lang="en-US" sz="16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1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8E37BB-CB18-1AE6-70CB-2A44C545761B}"/>
              </a:ext>
            </a:extLst>
          </p:cNvPr>
          <p:cNvSpPr txBox="1"/>
          <p:nvPr/>
        </p:nvSpPr>
        <p:spPr>
          <a:xfrm>
            <a:off x="3316356" y="3365005"/>
            <a:ext cx="173272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Thất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bại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NKQ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EF5C86-00D1-254C-44DF-DE5ABB9791DC}"/>
              </a:ext>
            </a:extLst>
          </p:cNvPr>
          <p:cNvSpPr txBox="1"/>
          <p:nvPr/>
        </p:nvSpPr>
        <p:spPr>
          <a:xfrm rot="5400000">
            <a:off x="6478700" y="4780107"/>
            <a:ext cx="3163874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0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A77B705-6D91-4852-CF65-34EAFCD1C8A3}"/>
              </a:ext>
            </a:extLst>
          </p:cNvPr>
          <p:cNvSpPr txBox="1"/>
          <p:nvPr/>
        </p:nvSpPr>
        <p:spPr>
          <a:xfrm rot="5400000">
            <a:off x="6058406" y="3838771"/>
            <a:ext cx="516892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oxy/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1147F47-B089-EF45-4B7A-8F8FC838B724}"/>
              </a:ext>
            </a:extLst>
          </p:cNvPr>
          <p:cNvSpPr txBox="1"/>
          <p:nvPr/>
        </p:nvSpPr>
        <p:spPr>
          <a:xfrm>
            <a:off x="3316357" y="4870175"/>
            <a:ext cx="415787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Đặt</a:t>
            </a:r>
            <a:r>
              <a:rPr lang="en-US" dirty="0">
                <a:solidFill>
                  <a:schemeClr val="bg1"/>
                </a:solidFill>
              </a:rPr>
              <a:t> NKQ </a:t>
            </a:r>
            <a:r>
              <a:rPr lang="en-US" dirty="0" err="1">
                <a:solidFill>
                  <a:schemeClr val="bg1"/>
                </a:solidFill>
              </a:rPr>
              <a:t>tỉnh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không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khẩn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cấp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FA691B6-660C-36ED-DC9A-2938656E4ED1}"/>
              </a:ext>
            </a:extLst>
          </p:cNvPr>
          <p:cNvSpPr txBox="1"/>
          <p:nvPr/>
        </p:nvSpPr>
        <p:spPr>
          <a:xfrm>
            <a:off x="3306417" y="5193170"/>
            <a:ext cx="4157870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Trì</a:t>
            </a:r>
            <a:r>
              <a:rPr lang="en-US" sz="1400" b="1" dirty="0"/>
              <a:t> </a:t>
            </a:r>
            <a:r>
              <a:rPr lang="en-US" sz="1400" b="1" dirty="0" err="1"/>
              <a:t>hoãn</a:t>
            </a:r>
            <a:r>
              <a:rPr lang="en-US" sz="1400" b="1" dirty="0"/>
              <a:t> </a:t>
            </a:r>
            <a:r>
              <a:rPr lang="en-US" sz="1400" b="1" dirty="0" err="1"/>
              <a:t>hoặc</a:t>
            </a:r>
            <a:r>
              <a:rPr lang="en-US" sz="1400" b="1" dirty="0"/>
              <a:t> </a:t>
            </a:r>
            <a:r>
              <a:rPr lang="en-US" sz="1400" b="1" dirty="0" err="1"/>
              <a:t>cân</a:t>
            </a:r>
            <a:r>
              <a:rPr lang="en-US" sz="1400" b="1" dirty="0"/>
              <a:t> </a:t>
            </a:r>
            <a:r>
              <a:rPr lang="en-US" sz="1400" b="1" dirty="0" err="1"/>
              <a:t>nhắc</a:t>
            </a:r>
            <a:r>
              <a:rPr lang="en-US" sz="1400" b="1" dirty="0"/>
              <a:t> </a:t>
            </a:r>
            <a:r>
              <a:rPr lang="en-US" sz="1400" b="1" dirty="0" err="1"/>
              <a:t>lợi</a:t>
            </a:r>
            <a:r>
              <a:rPr lang="en-US" sz="1400" b="1" dirty="0"/>
              <a:t> </a:t>
            </a:r>
            <a:r>
              <a:rPr lang="en-US" sz="1400" b="1" dirty="0" err="1"/>
              <a:t>ích</a:t>
            </a:r>
            <a:r>
              <a:rPr lang="en-US" sz="1400" b="1" dirty="0"/>
              <a:t> </a:t>
            </a:r>
            <a:r>
              <a:rPr lang="en-US" sz="1400" b="1" dirty="0" err="1"/>
              <a:t>và</a:t>
            </a:r>
            <a:r>
              <a:rPr lang="en-US" sz="1400" b="1" dirty="0"/>
              <a:t> </a:t>
            </a:r>
            <a:r>
              <a:rPr lang="en-US" sz="1400" b="1" dirty="0" err="1"/>
              <a:t>nguy</a:t>
            </a:r>
            <a:r>
              <a:rPr lang="en-US" sz="1400" b="1" dirty="0"/>
              <a:t> </a:t>
            </a:r>
            <a:r>
              <a:rPr lang="en-US" sz="1400" b="1" dirty="0" err="1"/>
              <a:t>cơ</a:t>
            </a:r>
            <a:r>
              <a:rPr lang="en-US" sz="1400" b="1" dirty="0"/>
              <a:t> </a:t>
            </a:r>
            <a:r>
              <a:rPr lang="en-US" sz="1400" b="1" dirty="0" err="1"/>
              <a:t>của</a:t>
            </a:r>
            <a:r>
              <a:rPr lang="en-US" sz="1400" b="1" dirty="0"/>
              <a:t>:</a:t>
            </a:r>
          </a:p>
          <a:p>
            <a:r>
              <a:rPr lang="vi-VN" sz="1400" dirty="0"/>
              <a:t>Kỹ thuật gây mê</a:t>
            </a:r>
            <a:r>
              <a:rPr lang="en-US" sz="1400" dirty="0"/>
              <a:t> </a:t>
            </a:r>
            <a:r>
              <a:rPr lang="en-US" sz="1400" dirty="0" err="1"/>
              <a:t>đặt</a:t>
            </a:r>
            <a:r>
              <a:rPr lang="en-US" sz="1400" dirty="0"/>
              <a:t> NKQ </a:t>
            </a:r>
            <a:r>
              <a:rPr lang="en-US" sz="1400" dirty="0" err="1"/>
              <a:t>tỉnh</a:t>
            </a:r>
            <a:r>
              <a:rPr lang="vi-VN" sz="1400" dirty="0"/>
              <a:t> thay thế</a:t>
            </a:r>
            <a:endParaRPr lang="en-US" sz="1400" dirty="0"/>
          </a:p>
          <a:p>
            <a:r>
              <a:rPr lang="en-US" sz="1400" dirty="0"/>
              <a:t>Can </a:t>
            </a:r>
            <a:r>
              <a:rPr lang="en-US" sz="1400" dirty="0" err="1"/>
              <a:t>thiệp</a:t>
            </a:r>
            <a:r>
              <a:rPr lang="en-US" sz="1400" dirty="0"/>
              <a:t> </a:t>
            </a:r>
            <a:r>
              <a:rPr lang="en-US" sz="1400" dirty="0" err="1"/>
              <a:t>xâm</a:t>
            </a:r>
            <a:r>
              <a:rPr lang="en-US" sz="1400" dirty="0"/>
              <a:t> </a:t>
            </a:r>
            <a:r>
              <a:rPr lang="en-US" sz="1400" dirty="0" err="1"/>
              <a:t>lấn</a:t>
            </a:r>
            <a:r>
              <a:rPr lang="en-US" sz="1400" dirty="0"/>
              <a:t> đ</a:t>
            </a:r>
            <a:r>
              <a:rPr lang="vi-VN" sz="1400" dirty="0" err="1"/>
              <a:t>ường</a:t>
            </a:r>
            <a:r>
              <a:rPr lang="vi-VN" sz="1400" dirty="0"/>
              <a:t> thở</a:t>
            </a:r>
            <a:r>
              <a:rPr lang="en-US" sz="1400" dirty="0"/>
              <a:t> </a:t>
            </a:r>
            <a:r>
              <a:rPr lang="en-US" sz="1400" dirty="0" err="1"/>
              <a:t>chương</a:t>
            </a:r>
            <a:r>
              <a:rPr lang="en-US" sz="1400" dirty="0"/>
              <a:t> </a:t>
            </a:r>
            <a:r>
              <a:rPr lang="en-US" sz="1400" dirty="0" err="1"/>
              <a:t>trình</a:t>
            </a:r>
            <a:r>
              <a:rPr lang="en-US" sz="1400" dirty="0"/>
              <a:t>/NB </a:t>
            </a:r>
            <a:r>
              <a:rPr lang="vi-VN" sz="1400" dirty="0"/>
              <a:t>tỉnh</a:t>
            </a:r>
            <a:endParaRPr lang="en-US" sz="1400" dirty="0"/>
          </a:p>
          <a:p>
            <a:r>
              <a:rPr lang="en-US" sz="1400" dirty="0"/>
              <a:t>Phương </a:t>
            </a:r>
            <a:r>
              <a:rPr lang="en-US" sz="1400" dirty="0" err="1"/>
              <a:t>pháp</a:t>
            </a:r>
            <a:r>
              <a:rPr lang="en-US" sz="1400" dirty="0"/>
              <a:t> </a:t>
            </a:r>
            <a:r>
              <a:rPr lang="en-US" sz="1400" dirty="0" err="1"/>
              <a:t>vô</a:t>
            </a:r>
            <a:r>
              <a:rPr lang="en-US" sz="1400" dirty="0"/>
              <a:t> </a:t>
            </a:r>
            <a:r>
              <a:rPr lang="en-US" sz="1400" dirty="0" err="1"/>
              <a:t>cảm</a:t>
            </a:r>
            <a:r>
              <a:rPr lang="en-US" sz="1400" dirty="0"/>
              <a:t> </a:t>
            </a:r>
            <a:r>
              <a:rPr lang="en-US" sz="1400" dirty="0" err="1"/>
              <a:t>thay</a:t>
            </a:r>
            <a:r>
              <a:rPr lang="en-US" sz="1400" dirty="0"/>
              <a:t> </a:t>
            </a:r>
            <a:r>
              <a:rPr lang="en-US" sz="1400" dirty="0" err="1"/>
              <a:t>thế</a:t>
            </a:r>
            <a:endParaRPr lang="en-US" sz="1400" dirty="0"/>
          </a:p>
          <a:p>
            <a:r>
              <a:rPr lang="vi-VN" sz="1400" dirty="0"/>
              <a:t>Nếu không ổn định hoặc không thể trì hoãn, khởi mê (Phần 3) kèm theo chuẩn bị </a:t>
            </a:r>
            <a:r>
              <a:rPr lang="en-US" sz="1400" dirty="0"/>
              <a:t>can </a:t>
            </a:r>
            <a:r>
              <a:rPr lang="en-US" sz="1400" dirty="0" err="1"/>
              <a:t>thiệp</a:t>
            </a:r>
            <a:r>
              <a:rPr lang="en-US" sz="1400" dirty="0"/>
              <a:t> </a:t>
            </a:r>
            <a:r>
              <a:rPr lang="en-US" sz="1400" dirty="0" err="1"/>
              <a:t>xâm</a:t>
            </a:r>
            <a:r>
              <a:rPr lang="en-US" sz="1400" dirty="0"/>
              <a:t> </a:t>
            </a:r>
            <a:r>
              <a:rPr lang="en-US" sz="1400" dirty="0" err="1"/>
              <a:t>lấn</a:t>
            </a:r>
            <a:r>
              <a:rPr lang="en-US" sz="1400" dirty="0"/>
              <a:t> </a:t>
            </a:r>
            <a:r>
              <a:rPr lang="en-US" sz="1400" dirty="0" err="1"/>
              <a:t>đường</a:t>
            </a:r>
            <a:r>
              <a:rPr lang="en-US" sz="1400" dirty="0"/>
              <a:t> </a:t>
            </a:r>
            <a:r>
              <a:rPr lang="en-US" sz="1400" dirty="0" err="1"/>
              <a:t>thở</a:t>
            </a:r>
            <a:r>
              <a:rPr lang="en-US" sz="1400" dirty="0"/>
              <a:t> </a:t>
            </a:r>
            <a:r>
              <a:rPr lang="en-US" sz="1400" dirty="0" err="1"/>
              <a:t>cấp</a:t>
            </a:r>
            <a:r>
              <a:rPr lang="en-US" sz="1400" dirty="0"/>
              <a:t> </a:t>
            </a:r>
            <a:r>
              <a:rPr lang="en-US" sz="1400" dirty="0" err="1"/>
              <a:t>cứu</a:t>
            </a:r>
            <a:endParaRPr lang="en-US" sz="1400" dirty="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74D56D4-65E3-A2C6-75C5-2ECEB62FC42B}"/>
              </a:ext>
            </a:extLst>
          </p:cNvPr>
          <p:cNvSpPr txBox="1"/>
          <p:nvPr/>
        </p:nvSpPr>
        <p:spPr>
          <a:xfrm>
            <a:off x="1328291" y="269475"/>
            <a:ext cx="314431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Quản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NB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81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78E5CE-BFFE-24C3-3916-F7B99AEF3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EA32B6D3-F1FA-6F23-04C7-B0D308F40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523" y="65498"/>
            <a:ext cx="7766553" cy="672700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7906EE7-8C67-D357-B9D9-D8F5A8630BE2}"/>
              </a:ext>
            </a:extLst>
          </p:cNvPr>
          <p:cNvSpPr txBox="1"/>
          <p:nvPr/>
        </p:nvSpPr>
        <p:spPr>
          <a:xfrm>
            <a:off x="4290390" y="605489"/>
            <a:ext cx="347207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Xem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516E22E-83C0-9351-2498-AF898B89952B}"/>
              </a:ext>
            </a:extLst>
          </p:cNvPr>
          <p:cNvSpPr txBox="1"/>
          <p:nvPr/>
        </p:nvSpPr>
        <p:spPr>
          <a:xfrm>
            <a:off x="4290390" y="1174166"/>
            <a:ext cx="347207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oxy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9A6BFE4-BA10-611F-B9DA-9CAE88A538FA}"/>
              </a:ext>
            </a:extLst>
          </p:cNvPr>
          <p:cNvSpPr txBox="1"/>
          <p:nvPr/>
        </p:nvSpPr>
        <p:spPr>
          <a:xfrm>
            <a:off x="2710807" y="2829352"/>
            <a:ext cx="214942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Cân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132A34A-D178-8CD7-7AEE-A63ACCDDEF16}"/>
              </a:ext>
            </a:extLst>
          </p:cNvPr>
          <p:cNvSpPr txBox="1"/>
          <p:nvPr/>
        </p:nvSpPr>
        <p:spPr>
          <a:xfrm>
            <a:off x="4290390" y="1734514"/>
            <a:ext cx="347207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9E7EC30-EDE0-4A04-C664-08DD0EFBF17F}"/>
              </a:ext>
            </a:extLst>
          </p:cNvPr>
          <p:cNvSpPr txBox="1"/>
          <p:nvPr/>
        </p:nvSpPr>
        <p:spPr>
          <a:xfrm>
            <a:off x="4290390" y="2251156"/>
            <a:ext cx="344556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Thông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E1243E3-5D4A-1D15-75F4-2B8ECAFDF53C}"/>
              </a:ext>
            </a:extLst>
          </p:cNvPr>
          <p:cNvSpPr txBox="1"/>
          <p:nvPr/>
        </p:nvSpPr>
        <p:spPr>
          <a:xfrm>
            <a:off x="7573617" y="2829352"/>
            <a:ext cx="148829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99CD108-C800-ABC4-1FDC-EE5EDD0B7643}"/>
              </a:ext>
            </a:extLst>
          </p:cNvPr>
          <p:cNvSpPr txBox="1"/>
          <p:nvPr/>
        </p:nvSpPr>
        <p:spPr>
          <a:xfrm>
            <a:off x="7272869" y="3181001"/>
            <a:ext cx="2089792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985B99A-0184-EAA3-5732-0291657907F4}"/>
              </a:ext>
            </a:extLst>
          </p:cNvPr>
          <p:cNvSpPr txBox="1"/>
          <p:nvPr/>
        </p:nvSpPr>
        <p:spPr>
          <a:xfrm>
            <a:off x="7071321" y="3717316"/>
            <a:ext cx="100459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Thông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nạ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0FAFE7D-C93C-F66E-062B-85328E083215}"/>
              </a:ext>
            </a:extLst>
          </p:cNvPr>
          <p:cNvSpPr txBox="1"/>
          <p:nvPr/>
        </p:nvSpPr>
        <p:spPr>
          <a:xfrm>
            <a:off x="8741484" y="4148203"/>
            <a:ext cx="100459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592513E-4911-150D-63AF-B967E6759489}"/>
              </a:ext>
            </a:extLst>
          </p:cNvPr>
          <p:cNvSpPr txBox="1"/>
          <p:nvPr/>
        </p:nvSpPr>
        <p:spPr>
          <a:xfrm>
            <a:off x="7593495" y="4937269"/>
            <a:ext cx="62284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NKQ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7908F1A-99BC-EC13-AB3D-DEA9AD9B348B}"/>
              </a:ext>
            </a:extLst>
          </p:cNvPr>
          <p:cNvSpPr txBox="1"/>
          <p:nvPr/>
        </p:nvSpPr>
        <p:spPr>
          <a:xfrm>
            <a:off x="7262194" y="5281223"/>
            <a:ext cx="219985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Thông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2E4699D-E4BB-88A0-93F3-C95EE6C0A34F}"/>
              </a:ext>
            </a:extLst>
          </p:cNvPr>
          <p:cNvSpPr txBox="1"/>
          <p:nvPr/>
        </p:nvSpPr>
        <p:spPr>
          <a:xfrm>
            <a:off x="6900172" y="5970515"/>
            <a:ext cx="2796208" cy="954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ECMO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CE73BB8-CC63-F4D7-2DD8-1712D1B77D6F}"/>
              </a:ext>
            </a:extLst>
          </p:cNvPr>
          <p:cNvSpPr txBox="1"/>
          <p:nvPr/>
        </p:nvSpPr>
        <p:spPr>
          <a:xfrm>
            <a:off x="2535375" y="3548039"/>
            <a:ext cx="1004593" cy="60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AF600B8-0B6A-28B2-C6E9-05EE8D229EF5}"/>
              </a:ext>
            </a:extLst>
          </p:cNvPr>
          <p:cNvSpPr txBox="1"/>
          <p:nvPr/>
        </p:nvSpPr>
        <p:spPr>
          <a:xfrm>
            <a:off x="4386471" y="4157002"/>
            <a:ext cx="7222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6F27DE3-7082-9C26-B8E4-50F4828B3630}"/>
              </a:ext>
            </a:extLst>
          </p:cNvPr>
          <p:cNvSpPr txBox="1"/>
          <p:nvPr/>
        </p:nvSpPr>
        <p:spPr>
          <a:xfrm>
            <a:off x="3037671" y="4947223"/>
            <a:ext cx="722242" cy="60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0107EFB-C8BA-6762-1DED-0240649EC0E5}"/>
              </a:ext>
            </a:extLst>
          </p:cNvPr>
          <p:cNvSpPr txBox="1"/>
          <p:nvPr/>
        </p:nvSpPr>
        <p:spPr>
          <a:xfrm rot="5400000">
            <a:off x="-701502" y="3422854"/>
            <a:ext cx="605273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oxy/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330956E-8988-83F5-1F36-CC52B4700429}"/>
              </a:ext>
            </a:extLst>
          </p:cNvPr>
          <p:cNvSpPr txBox="1"/>
          <p:nvPr/>
        </p:nvSpPr>
        <p:spPr>
          <a:xfrm>
            <a:off x="2124812" y="185054"/>
            <a:ext cx="432568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Quản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222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BA35B-CBBF-5214-04AD-B0A81DFA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343EA3-6456-D809-6A7B-A7906403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ym typeface="Wingdings" panose="05000000000000000000" pitchFamily="2" charset="2"/>
              </a:rPr>
              <a:t>QUẢN LÝ ĐƯỜNG THỞ KHÓ KHÔNG DỰ ĐOÁN TRƯỚC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C062F7-43E5-2FC8-EE09-844490C11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292" y="1099373"/>
            <a:ext cx="10069416" cy="5609899"/>
          </a:xfrm>
        </p:spPr>
        <p:txBody>
          <a:bodyPr>
            <a:normAutofit/>
          </a:bodyPr>
          <a:lstStyle/>
          <a:p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đỡ</a:t>
            </a:r>
            <a:endParaRPr lang="en-US" dirty="0"/>
          </a:p>
          <a:p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ưu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oxy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máu</a:t>
            </a:r>
            <a:endParaRPr lang="en-US" dirty="0"/>
          </a:p>
          <a:p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nhớ</a:t>
            </a:r>
            <a:endParaRPr lang="en-US" dirty="0"/>
          </a:p>
          <a:p>
            <a:r>
              <a:rPr lang="en-US" dirty="0"/>
              <a:t>Các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lấn</a:t>
            </a:r>
            <a:endParaRPr lang="en-US" dirty="0"/>
          </a:p>
          <a:p>
            <a:r>
              <a:rPr lang="en-US" dirty="0" err="1"/>
              <a:t>Phối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thuật</a:t>
            </a:r>
            <a:endParaRPr lang="en-US" dirty="0"/>
          </a:p>
          <a:p>
            <a:r>
              <a:rPr lang="en-US" dirty="0"/>
              <a:t>Can </a:t>
            </a:r>
            <a:r>
              <a:rPr lang="en-US" dirty="0" err="1"/>
              <a:t>thiệp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lấn</a:t>
            </a:r>
            <a:endParaRPr lang="en-US" dirty="0"/>
          </a:p>
          <a:p>
            <a:r>
              <a:rPr lang="en-US" dirty="0"/>
              <a:t>ECMO</a:t>
            </a:r>
          </a:p>
        </p:txBody>
      </p:sp>
    </p:spTree>
    <p:extLst>
      <p:ext uri="{BB962C8B-B14F-4D97-AF65-F5344CB8AC3E}">
        <p14:creationId xmlns:p14="http://schemas.microsoft.com/office/powerpoint/2010/main" val="50902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3E72D-6A8A-55CD-C2F3-5C5EBCBA9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B8D1DB-89D7-949F-7FD2-B04290E82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NỘI DUNG TRÌNH BÀY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D48932-201F-8335-6DBD-BD3B78D6E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15" y="1667822"/>
            <a:ext cx="10367084" cy="4521733"/>
          </a:xfrm>
        </p:spPr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Đánh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đường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thở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Chuẩn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bị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quản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đường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thở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khó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Quản </a:t>
            </a:r>
            <a:r>
              <a:rPr lang="en-US" dirty="0" err="1">
                <a:sym typeface="Wingdings" panose="05000000000000000000" pitchFamily="2" charset="2"/>
              </a:rPr>
              <a:t>lý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đường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thở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đoán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trước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Quản </a:t>
            </a:r>
            <a:r>
              <a:rPr lang="en-US" dirty="0" err="1">
                <a:sym typeface="Wingdings" panose="05000000000000000000" pitchFamily="2" charset="2"/>
              </a:rPr>
              <a:t>lý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đường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thở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đoán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trước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Rút </a:t>
            </a:r>
            <a:r>
              <a:rPr lang="en-US" dirty="0" err="1">
                <a:sym typeface="Wingdings" panose="05000000000000000000" pitchFamily="2" charset="2"/>
              </a:rPr>
              <a:t>nội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khí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quản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đường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thở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khó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6262215-DE43-87F4-050F-D2D2EAF0B5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585"/>
          <a:stretch>
            <a:fillRect/>
          </a:stretch>
        </p:blipFill>
        <p:spPr>
          <a:xfrm>
            <a:off x="8039099" y="129374"/>
            <a:ext cx="3984205" cy="229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38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:a16="http://schemas.microsoft.com/office/drawing/2014/main" id="{F5BA445B-6970-679E-5862-73E94344C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197014"/>
            <a:ext cx="11626970" cy="679989"/>
          </a:xfrm>
        </p:spPr>
        <p:txBody>
          <a:bodyPr/>
          <a:lstStyle/>
          <a:p>
            <a:r>
              <a:rPr lang="en-US" dirty="0"/>
              <a:t>ĐẶT NKQ KHÓ KHÔNG DỰ ĐOÁN TRƯỚC</a:t>
            </a:r>
          </a:p>
        </p:txBody>
      </p:sp>
      <p:pic>
        <p:nvPicPr>
          <p:cNvPr id="8" name="Chỗ dành sẵn cho Nội dung 7">
            <a:extLst>
              <a:ext uri="{FF2B5EF4-FFF2-40B4-BE49-F238E27FC236}">
                <a16:creationId xmlns:a16="http://schemas.microsoft.com/office/drawing/2014/main" id="{4AEE048E-E7EE-9587-A2D3-D475920698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5306" y="846714"/>
            <a:ext cx="5566239" cy="5873467"/>
          </a:xfrm>
          <a:prstGeom prst="rect">
            <a:avLst/>
          </a:prstGeom>
        </p:spPr>
      </p:pic>
      <p:pic>
        <p:nvPicPr>
          <p:cNvPr id="10" name="Chỗ dành sẵn cho Nội dung 9">
            <a:extLst>
              <a:ext uri="{FF2B5EF4-FFF2-40B4-BE49-F238E27FC236}">
                <a16:creationId xmlns:a16="http://schemas.microsoft.com/office/drawing/2014/main" id="{83FE855D-25B2-43B5-A32C-A4116C2F48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845210" y="846714"/>
            <a:ext cx="3711484" cy="585832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3F91F99-872A-837F-1036-FF7EDF0E50E3}"/>
              </a:ext>
            </a:extLst>
          </p:cNvPr>
          <p:cNvSpPr txBox="1"/>
          <p:nvPr/>
        </p:nvSpPr>
        <p:spPr>
          <a:xfrm>
            <a:off x="703040" y="858003"/>
            <a:ext cx="2652889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Kế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hoạch</a:t>
            </a:r>
            <a:r>
              <a:rPr lang="en-US" sz="1400" dirty="0">
                <a:solidFill>
                  <a:schemeClr val="bg1"/>
                </a:solidFill>
              </a:rPr>
              <a:t> A: Thông </a:t>
            </a:r>
            <a:r>
              <a:rPr lang="en-US" sz="1400" dirty="0" err="1">
                <a:solidFill>
                  <a:schemeClr val="bg1"/>
                </a:solidFill>
              </a:rPr>
              <a:t>khí</a:t>
            </a:r>
            <a:r>
              <a:rPr lang="en-US" sz="1400" dirty="0">
                <a:solidFill>
                  <a:schemeClr val="bg1"/>
                </a:solidFill>
              </a:rPr>
              <a:t> qua </a:t>
            </a:r>
            <a:r>
              <a:rPr lang="en-US" sz="1400" dirty="0" err="1">
                <a:solidFill>
                  <a:schemeClr val="bg1"/>
                </a:solidFill>
              </a:rPr>
              <a:t>mặt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nạ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và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đặt</a:t>
            </a:r>
            <a:r>
              <a:rPr lang="en-US" sz="1400" dirty="0">
                <a:solidFill>
                  <a:schemeClr val="bg1"/>
                </a:solidFill>
              </a:rPr>
              <a:t> NKQ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F8A8670-DF4D-B439-72E9-EC71FA0D1FAA}"/>
              </a:ext>
            </a:extLst>
          </p:cNvPr>
          <p:cNvSpPr txBox="1"/>
          <p:nvPr/>
        </p:nvSpPr>
        <p:spPr>
          <a:xfrm>
            <a:off x="635306" y="3690610"/>
            <a:ext cx="2788356" cy="6001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</a:rPr>
              <a:t>Thế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hệ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thứ</a:t>
            </a:r>
            <a:r>
              <a:rPr lang="en-US" sz="1100" dirty="0">
                <a:solidFill>
                  <a:srgbClr val="002060"/>
                </a:solidFill>
              </a:rPr>
              <a:t> 2 (</a:t>
            </a:r>
            <a:r>
              <a:rPr lang="en-US" sz="1100" dirty="0" err="1">
                <a:solidFill>
                  <a:srgbClr val="002060"/>
                </a:solidFill>
              </a:rPr>
              <a:t>khuyến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cáo</a:t>
            </a:r>
            <a:r>
              <a:rPr lang="en-US" sz="1100" dirty="0">
                <a:solidFill>
                  <a:srgbClr val="002060"/>
                </a:solidFill>
              </a:rPr>
              <a:t>)</a:t>
            </a:r>
          </a:p>
          <a:p>
            <a:r>
              <a:rPr lang="en-US" sz="1100" dirty="0">
                <a:solidFill>
                  <a:srgbClr val="002060"/>
                </a:solidFill>
              </a:rPr>
              <a:t>Thay </a:t>
            </a:r>
            <a:r>
              <a:rPr lang="en-US" sz="1100" dirty="0" err="1">
                <a:solidFill>
                  <a:srgbClr val="002060"/>
                </a:solidFill>
              </a:rPr>
              <a:t>đổi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dụng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cụ</a:t>
            </a:r>
            <a:r>
              <a:rPr lang="en-US" sz="1100" dirty="0">
                <a:solidFill>
                  <a:srgbClr val="002060"/>
                </a:solidFill>
              </a:rPr>
              <a:t> - </a:t>
            </a:r>
            <a:r>
              <a:rPr lang="en-US" sz="1100" dirty="0" err="1">
                <a:solidFill>
                  <a:srgbClr val="002060"/>
                </a:solidFill>
              </a:rPr>
              <a:t>kích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cỡ</a:t>
            </a:r>
            <a:r>
              <a:rPr lang="en-US" sz="1100" dirty="0">
                <a:solidFill>
                  <a:srgbClr val="002060"/>
                </a:solidFill>
              </a:rPr>
              <a:t> (</a:t>
            </a:r>
            <a:r>
              <a:rPr lang="en-US" sz="1100" dirty="0" err="1">
                <a:solidFill>
                  <a:srgbClr val="002060"/>
                </a:solidFill>
              </a:rPr>
              <a:t>tối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đa</a:t>
            </a:r>
            <a:r>
              <a:rPr lang="en-US" sz="1100" dirty="0">
                <a:solidFill>
                  <a:srgbClr val="002060"/>
                </a:solidFill>
              </a:rPr>
              <a:t>: 3 </a:t>
            </a:r>
            <a:r>
              <a:rPr lang="en-US" sz="1100" dirty="0" err="1">
                <a:solidFill>
                  <a:srgbClr val="002060"/>
                </a:solidFill>
              </a:rPr>
              <a:t>lần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thử</a:t>
            </a:r>
            <a:r>
              <a:rPr lang="en-US" sz="1100" dirty="0">
                <a:solidFill>
                  <a:srgbClr val="002060"/>
                </a:solidFill>
              </a:rPr>
              <a:t>)</a:t>
            </a:r>
          </a:p>
          <a:p>
            <a:r>
              <a:rPr lang="en-US" sz="1100" dirty="0">
                <a:solidFill>
                  <a:srgbClr val="002060"/>
                </a:solidFill>
              </a:rPr>
              <a:t>Thông </a:t>
            </a:r>
            <a:r>
              <a:rPr lang="en-US" sz="1100" dirty="0" err="1">
                <a:solidFill>
                  <a:srgbClr val="002060"/>
                </a:solidFill>
              </a:rPr>
              <a:t>khí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và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cung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cấp</a:t>
            </a:r>
            <a:r>
              <a:rPr lang="en-US" sz="1100" dirty="0">
                <a:solidFill>
                  <a:srgbClr val="002060"/>
                </a:solidFill>
              </a:rPr>
              <a:t> oxy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CDBAD7B-A2E3-8460-8270-C114F57BFCCB}"/>
              </a:ext>
            </a:extLst>
          </p:cNvPr>
          <p:cNvSpPr txBox="1"/>
          <p:nvPr/>
        </p:nvSpPr>
        <p:spPr>
          <a:xfrm>
            <a:off x="635306" y="3167390"/>
            <a:ext cx="2788356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Kế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hoạch</a:t>
            </a:r>
            <a:r>
              <a:rPr lang="en-US" sz="1400" dirty="0">
                <a:solidFill>
                  <a:schemeClr val="bg1"/>
                </a:solidFill>
              </a:rPr>
              <a:t> B: Duy </a:t>
            </a:r>
            <a:r>
              <a:rPr lang="en-US" sz="1400" dirty="0" err="1">
                <a:solidFill>
                  <a:schemeClr val="bg1"/>
                </a:solidFill>
              </a:rPr>
              <a:t>trì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cung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cấp</a:t>
            </a:r>
            <a:r>
              <a:rPr lang="en-US" sz="1400" dirty="0">
                <a:solidFill>
                  <a:schemeClr val="bg1"/>
                </a:solidFill>
              </a:rPr>
              <a:t> oxy: </a:t>
            </a:r>
            <a:r>
              <a:rPr lang="en-US" sz="1400" dirty="0" err="1">
                <a:solidFill>
                  <a:schemeClr val="bg1"/>
                </a:solidFill>
              </a:rPr>
              <a:t>đặt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dụng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cụ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trên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thanh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môn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3FE405A-65A2-F809-FC7D-F95011B46BC3}"/>
              </a:ext>
            </a:extLst>
          </p:cNvPr>
          <p:cNvSpPr txBox="1"/>
          <p:nvPr/>
        </p:nvSpPr>
        <p:spPr>
          <a:xfrm>
            <a:off x="630069" y="4642846"/>
            <a:ext cx="2788356" cy="30777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Kế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hoạch</a:t>
            </a:r>
            <a:r>
              <a:rPr lang="en-US" sz="1400" dirty="0">
                <a:solidFill>
                  <a:schemeClr val="bg1"/>
                </a:solidFill>
              </a:rPr>
              <a:t> C: Thông </a:t>
            </a:r>
            <a:r>
              <a:rPr lang="en-US" sz="1400" dirty="0" err="1">
                <a:solidFill>
                  <a:schemeClr val="bg1"/>
                </a:solidFill>
              </a:rPr>
              <a:t>khí</a:t>
            </a:r>
            <a:r>
              <a:rPr lang="en-US" sz="1400" dirty="0">
                <a:solidFill>
                  <a:schemeClr val="bg1"/>
                </a:solidFill>
              </a:rPr>
              <a:t> qua </a:t>
            </a:r>
            <a:r>
              <a:rPr lang="en-US" sz="1400" dirty="0" err="1">
                <a:solidFill>
                  <a:schemeClr val="bg1"/>
                </a:solidFill>
              </a:rPr>
              <a:t>mặt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nạ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F7E12AD-3144-63CD-BC88-FD733A72A0CD}"/>
              </a:ext>
            </a:extLst>
          </p:cNvPr>
          <p:cNvSpPr txBox="1"/>
          <p:nvPr/>
        </p:nvSpPr>
        <p:spPr>
          <a:xfrm>
            <a:off x="630068" y="4942928"/>
            <a:ext cx="2892065" cy="6001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 err="1"/>
              <a:t>Nếu</a:t>
            </a:r>
            <a:r>
              <a:rPr lang="en-US" sz="1100" dirty="0"/>
              <a:t> </a:t>
            </a:r>
            <a:r>
              <a:rPr lang="en-US" sz="1100" dirty="0" err="1"/>
              <a:t>không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thông</a:t>
            </a:r>
            <a:r>
              <a:rPr lang="en-US" sz="1100" dirty="0"/>
              <a:t> </a:t>
            </a:r>
            <a:r>
              <a:rPr lang="en-US" sz="1100" dirty="0" err="1"/>
              <a:t>khí</a:t>
            </a:r>
            <a:r>
              <a:rPr lang="en-US" sz="1100" dirty="0"/>
              <a:t> qua </a:t>
            </a:r>
            <a:r>
              <a:rPr lang="en-US" sz="1100" dirty="0" err="1"/>
              <a:t>mặt</a:t>
            </a:r>
            <a:r>
              <a:rPr lang="en-US" sz="1100" dirty="0"/>
              <a:t> </a:t>
            </a:r>
            <a:r>
              <a:rPr lang="en-US" sz="1100" dirty="0" err="1"/>
              <a:t>nạ</a:t>
            </a:r>
            <a:r>
              <a:rPr lang="en-US" sz="1100" dirty="0"/>
              <a:t>, </a:t>
            </a:r>
            <a:r>
              <a:rPr lang="en-US" sz="1100" dirty="0" err="1"/>
              <a:t>giãn</a:t>
            </a:r>
            <a:r>
              <a:rPr lang="en-US" sz="1100" dirty="0"/>
              <a:t> </a:t>
            </a:r>
            <a:r>
              <a:rPr lang="en-US" sz="1100" dirty="0" err="1"/>
              <a:t>cơ</a:t>
            </a:r>
            <a:endParaRPr lang="en-US" sz="1100" dirty="0"/>
          </a:p>
          <a:p>
            <a:r>
              <a:rPr lang="en-US" sz="1100" dirty="0" err="1"/>
              <a:t>Lần</a:t>
            </a:r>
            <a:r>
              <a:rPr lang="en-US" sz="1100" dirty="0"/>
              <a:t> </a:t>
            </a:r>
            <a:r>
              <a:rPr lang="en-US" sz="1100" dirty="0" err="1"/>
              <a:t>thử</a:t>
            </a:r>
            <a:r>
              <a:rPr lang="en-US" sz="1100" dirty="0"/>
              <a:t> </a:t>
            </a:r>
            <a:r>
              <a:rPr lang="en-US" sz="1100" dirty="0" err="1"/>
              <a:t>cuối</a:t>
            </a:r>
            <a:r>
              <a:rPr lang="en-US" sz="1100" dirty="0"/>
              <a:t> </a:t>
            </a:r>
            <a:r>
              <a:rPr lang="en-US" sz="1100" dirty="0" err="1"/>
              <a:t>với</a:t>
            </a:r>
            <a:r>
              <a:rPr lang="en-US" sz="1100" dirty="0"/>
              <a:t> </a:t>
            </a:r>
            <a:r>
              <a:rPr lang="en-US" sz="1100" dirty="0" err="1"/>
              <a:t>thông</a:t>
            </a:r>
            <a:r>
              <a:rPr lang="en-US" sz="1100" dirty="0"/>
              <a:t> </a:t>
            </a:r>
            <a:r>
              <a:rPr lang="en-US" sz="1100" dirty="0" err="1"/>
              <a:t>khí</a:t>
            </a:r>
            <a:r>
              <a:rPr lang="en-US" sz="1100" dirty="0"/>
              <a:t> qua </a:t>
            </a:r>
            <a:r>
              <a:rPr lang="en-US" sz="1100" dirty="0" err="1"/>
              <a:t>mặt</a:t>
            </a:r>
            <a:r>
              <a:rPr lang="en-US" sz="1100" dirty="0"/>
              <a:t> </a:t>
            </a:r>
            <a:r>
              <a:rPr lang="en-US" sz="1100" dirty="0" err="1"/>
              <a:t>nạ</a:t>
            </a:r>
            <a:endParaRPr lang="en-US" sz="1100" dirty="0"/>
          </a:p>
          <a:p>
            <a:r>
              <a:rPr lang="en-US" sz="1100" dirty="0" err="1"/>
              <a:t>Kỹ</a:t>
            </a:r>
            <a:r>
              <a:rPr lang="en-US" sz="1100" dirty="0"/>
              <a:t> </a:t>
            </a:r>
            <a:r>
              <a:rPr lang="en-US" sz="1100" dirty="0" err="1"/>
              <a:t>thuật</a:t>
            </a:r>
            <a:r>
              <a:rPr lang="en-US" sz="1100" dirty="0"/>
              <a:t> 2 </a:t>
            </a:r>
            <a:r>
              <a:rPr lang="en-US" sz="1100" dirty="0" err="1"/>
              <a:t>người</a:t>
            </a:r>
            <a:r>
              <a:rPr lang="en-US" sz="1100" dirty="0"/>
              <a:t> </a:t>
            </a:r>
            <a:r>
              <a:rPr lang="en-US" sz="1100" dirty="0" err="1"/>
              <a:t>và</a:t>
            </a:r>
            <a:r>
              <a:rPr lang="en-US" sz="1100" dirty="0"/>
              <a:t> </a:t>
            </a:r>
            <a:r>
              <a:rPr lang="en-US" sz="1100" dirty="0" err="1"/>
              <a:t>người</a:t>
            </a:r>
            <a:r>
              <a:rPr lang="en-US" sz="1100" dirty="0"/>
              <a:t> </a:t>
            </a:r>
            <a:r>
              <a:rPr lang="en-US" sz="1100" dirty="0" err="1"/>
              <a:t>hỗ</a:t>
            </a:r>
            <a:r>
              <a:rPr lang="en-US" sz="1100" dirty="0"/>
              <a:t> </a:t>
            </a:r>
            <a:r>
              <a:rPr lang="en-US" sz="1100" dirty="0" err="1"/>
              <a:t>trợ</a:t>
            </a:r>
            <a:endParaRPr lang="en-US" sz="11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CA76D18-163C-1488-3192-7E27F810260D}"/>
              </a:ext>
            </a:extLst>
          </p:cNvPr>
          <p:cNvSpPr txBox="1"/>
          <p:nvPr/>
        </p:nvSpPr>
        <p:spPr>
          <a:xfrm>
            <a:off x="630067" y="5980997"/>
            <a:ext cx="2892065" cy="2616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PT </a:t>
            </a:r>
            <a:r>
              <a:rPr lang="en-US" sz="1100" dirty="0" err="1"/>
              <a:t>mở</a:t>
            </a:r>
            <a:r>
              <a:rPr lang="en-US" sz="1100" dirty="0"/>
              <a:t> </a:t>
            </a:r>
            <a:r>
              <a:rPr lang="en-US" sz="1100" dirty="0" err="1"/>
              <a:t>sụn</a:t>
            </a:r>
            <a:r>
              <a:rPr lang="en-US" sz="1100" dirty="0"/>
              <a:t> </a:t>
            </a:r>
            <a:r>
              <a:rPr lang="en-US" sz="1100" dirty="0" err="1"/>
              <a:t>nhẫn</a:t>
            </a:r>
            <a:r>
              <a:rPr lang="en-US" sz="1100" dirty="0"/>
              <a:t> </a:t>
            </a:r>
            <a:r>
              <a:rPr lang="en-US" sz="1100" dirty="0" err="1"/>
              <a:t>giáp</a:t>
            </a:r>
            <a:endParaRPr lang="en-US" sz="1100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3EE53E-3A45-607E-01F8-4CE263340EE9}"/>
              </a:ext>
            </a:extLst>
          </p:cNvPr>
          <p:cNvSpPr txBox="1"/>
          <p:nvPr/>
        </p:nvSpPr>
        <p:spPr>
          <a:xfrm>
            <a:off x="630067" y="5704674"/>
            <a:ext cx="2788356" cy="27699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Kế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hoạch</a:t>
            </a:r>
            <a:r>
              <a:rPr lang="en-US" sz="1200" dirty="0">
                <a:solidFill>
                  <a:schemeClr val="bg1"/>
                </a:solidFill>
              </a:rPr>
              <a:t> D: </a:t>
            </a:r>
            <a:r>
              <a:rPr lang="en-US" sz="1200" dirty="0" err="1">
                <a:solidFill>
                  <a:schemeClr val="bg1"/>
                </a:solidFill>
              </a:rPr>
              <a:t>Tiếp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cận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trước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cổ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cấp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cứu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EA23894-1EAA-5CB1-D805-F4052430A49C}"/>
              </a:ext>
            </a:extLst>
          </p:cNvPr>
          <p:cNvSpPr txBox="1"/>
          <p:nvPr/>
        </p:nvSpPr>
        <p:spPr>
          <a:xfrm>
            <a:off x="630067" y="1347661"/>
            <a:ext cx="2788356" cy="161582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</a:rPr>
              <a:t>Tối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ưu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hóa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tư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thế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đầu-cổ</a:t>
            </a:r>
            <a:endParaRPr lang="en-US" sz="1100" dirty="0">
              <a:solidFill>
                <a:srgbClr val="002060"/>
              </a:solidFill>
            </a:endParaRPr>
          </a:p>
          <a:p>
            <a:r>
              <a:rPr lang="en-US" sz="1100" dirty="0" err="1">
                <a:solidFill>
                  <a:srgbClr val="002060"/>
                </a:solidFill>
              </a:rPr>
              <a:t>Thở</a:t>
            </a:r>
            <a:r>
              <a:rPr lang="en-US" sz="1100" dirty="0">
                <a:solidFill>
                  <a:srgbClr val="002060"/>
                </a:solidFill>
              </a:rPr>
              <a:t> oxy </a:t>
            </a:r>
            <a:r>
              <a:rPr lang="en-US" sz="1100" dirty="0" err="1">
                <a:solidFill>
                  <a:srgbClr val="002060"/>
                </a:solidFill>
              </a:rPr>
              <a:t>trước</a:t>
            </a:r>
            <a:endParaRPr lang="en-US" sz="1100" dirty="0">
              <a:solidFill>
                <a:srgbClr val="002060"/>
              </a:solidFill>
            </a:endParaRPr>
          </a:p>
          <a:p>
            <a:r>
              <a:rPr lang="en-US" sz="1100" dirty="0" err="1">
                <a:solidFill>
                  <a:srgbClr val="002060"/>
                </a:solidFill>
              </a:rPr>
              <a:t>Giãn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cơ</a:t>
            </a:r>
            <a:endParaRPr lang="en-US" sz="1100" dirty="0">
              <a:solidFill>
                <a:srgbClr val="002060"/>
              </a:solidFill>
            </a:endParaRPr>
          </a:p>
          <a:p>
            <a:r>
              <a:rPr lang="en-US" sz="1100" dirty="0">
                <a:solidFill>
                  <a:srgbClr val="002060"/>
                </a:solidFill>
              </a:rPr>
              <a:t>Soi </a:t>
            </a:r>
            <a:r>
              <a:rPr lang="en-US" sz="1100" dirty="0" err="1">
                <a:solidFill>
                  <a:srgbClr val="002060"/>
                </a:solidFill>
              </a:rPr>
              <a:t>thanh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quản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trực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tiếp</a:t>
            </a:r>
            <a:r>
              <a:rPr lang="en-US" sz="1100" dirty="0">
                <a:solidFill>
                  <a:srgbClr val="002060"/>
                </a:solidFill>
              </a:rPr>
              <a:t>/video (</a:t>
            </a:r>
            <a:r>
              <a:rPr lang="en-US" sz="1100" dirty="0" err="1">
                <a:solidFill>
                  <a:srgbClr val="002060"/>
                </a:solidFill>
              </a:rPr>
              <a:t>tối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đa</a:t>
            </a:r>
            <a:r>
              <a:rPr lang="en-US" sz="1100" dirty="0">
                <a:solidFill>
                  <a:srgbClr val="002060"/>
                </a:solidFill>
              </a:rPr>
              <a:t>: 3+1 </a:t>
            </a:r>
            <a:r>
              <a:rPr lang="en-US" sz="1100" dirty="0" err="1">
                <a:solidFill>
                  <a:srgbClr val="002060"/>
                </a:solidFill>
              </a:rPr>
              <a:t>lần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thử</a:t>
            </a:r>
            <a:r>
              <a:rPr lang="en-US" sz="1100" dirty="0">
                <a:solidFill>
                  <a:srgbClr val="002060"/>
                </a:solidFill>
              </a:rPr>
              <a:t>)</a:t>
            </a:r>
          </a:p>
          <a:p>
            <a:r>
              <a:rPr lang="en-US" sz="1100" dirty="0" err="1">
                <a:solidFill>
                  <a:srgbClr val="002060"/>
                </a:solidFill>
              </a:rPr>
              <a:t>Thủ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thuật</a:t>
            </a:r>
            <a:r>
              <a:rPr lang="en-US" sz="1100" dirty="0">
                <a:solidFill>
                  <a:srgbClr val="002060"/>
                </a:solidFill>
              </a:rPr>
              <a:t> BURP</a:t>
            </a:r>
          </a:p>
          <a:p>
            <a:r>
              <a:rPr lang="en-US" sz="1100" dirty="0" err="1">
                <a:solidFill>
                  <a:srgbClr val="002060"/>
                </a:solidFill>
              </a:rPr>
              <a:t>Dây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dẫn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mềm</a:t>
            </a:r>
            <a:r>
              <a:rPr lang="en-US" sz="1100" dirty="0">
                <a:solidFill>
                  <a:srgbClr val="002060"/>
                </a:solidFill>
              </a:rPr>
              <a:t> (Bougie)</a:t>
            </a:r>
          </a:p>
          <a:p>
            <a:r>
              <a:rPr lang="en-US" sz="1100" dirty="0" err="1">
                <a:solidFill>
                  <a:srgbClr val="002060"/>
                </a:solidFill>
              </a:rPr>
              <a:t>Không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ấn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sụn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nhẫn</a:t>
            </a:r>
            <a:endParaRPr lang="en-US" sz="1100" dirty="0">
              <a:solidFill>
                <a:srgbClr val="002060"/>
              </a:solidFill>
            </a:endParaRPr>
          </a:p>
          <a:p>
            <a:r>
              <a:rPr lang="en-US" sz="1100" dirty="0">
                <a:solidFill>
                  <a:srgbClr val="002060"/>
                </a:solidFill>
              </a:rPr>
              <a:t>Duy </a:t>
            </a:r>
            <a:r>
              <a:rPr lang="en-US" sz="1100" dirty="0" err="1">
                <a:solidFill>
                  <a:srgbClr val="002060"/>
                </a:solidFill>
              </a:rPr>
              <a:t>trì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cung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cấp</a:t>
            </a:r>
            <a:r>
              <a:rPr lang="en-US" sz="1100" dirty="0">
                <a:solidFill>
                  <a:srgbClr val="002060"/>
                </a:solidFill>
              </a:rPr>
              <a:t> oxy </a:t>
            </a:r>
            <a:r>
              <a:rPr lang="en-US" sz="1100" dirty="0" err="1">
                <a:solidFill>
                  <a:srgbClr val="002060"/>
                </a:solidFill>
              </a:rPr>
              <a:t>và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gây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1100" dirty="0" err="1">
                <a:solidFill>
                  <a:srgbClr val="002060"/>
                </a:solidFill>
              </a:rPr>
              <a:t>mê</a:t>
            </a:r>
            <a:endParaRPr lang="en-US" sz="1100" dirty="0">
              <a:solidFill>
                <a:srgbClr val="00206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FB9CA5-24B0-CD37-D2AF-CDB7F7E8F935}"/>
              </a:ext>
            </a:extLst>
          </p:cNvPr>
          <p:cNvSpPr txBox="1"/>
          <p:nvPr/>
        </p:nvSpPr>
        <p:spPr>
          <a:xfrm>
            <a:off x="3964235" y="1704142"/>
            <a:ext cx="213176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</a:rPr>
              <a:t>Xác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định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đặt</a:t>
            </a:r>
            <a:r>
              <a:rPr lang="en-US" sz="1200" dirty="0">
                <a:solidFill>
                  <a:srgbClr val="002060"/>
                </a:solidFill>
              </a:rPr>
              <a:t> NKQ </a:t>
            </a:r>
            <a:r>
              <a:rPr lang="en-US" sz="1200" dirty="0" err="1">
                <a:solidFill>
                  <a:srgbClr val="002060"/>
                </a:solidFill>
              </a:rPr>
              <a:t>bằng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thán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đồ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EBFED09-47D1-75FB-B319-A803F86B5017}"/>
              </a:ext>
            </a:extLst>
          </p:cNvPr>
          <p:cNvSpPr txBox="1"/>
          <p:nvPr/>
        </p:nvSpPr>
        <p:spPr>
          <a:xfrm>
            <a:off x="3964234" y="2683557"/>
            <a:ext cx="2131765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DỪNG LẠI VÀ SUY NGHĨA</a:t>
            </a:r>
          </a:p>
          <a:p>
            <a:r>
              <a:rPr lang="en-US" sz="1200" dirty="0" err="1">
                <a:solidFill>
                  <a:srgbClr val="002060"/>
                </a:solidFill>
              </a:rPr>
              <a:t>Lựa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chọn</a:t>
            </a:r>
            <a:r>
              <a:rPr lang="en-US" sz="1200" dirty="0">
                <a:solidFill>
                  <a:srgbClr val="002060"/>
                </a:solidFill>
              </a:rPr>
              <a:t> (Lợi </a:t>
            </a:r>
            <a:r>
              <a:rPr lang="en-US" sz="1200" dirty="0" err="1">
                <a:solidFill>
                  <a:srgbClr val="002060"/>
                </a:solidFill>
              </a:rPr>
              <a:t>ích</a:t>
            </a:r>
            <a:r>
              <a:rPr lang="en-US" sz="1200" dirty="0">
                <a:solidFill>
                  <a:srgbClr val="002060"/>
                </a:solidFill>
              </a:rPr>
              <a:t>-Nguy </a:t>
            </a:r>
            <a:r>
              <a:rPr lang="en-US" sz="1200" dirty="0" err="1">
                <a:solidFill>
                  <a:srgbClr val="002060"/>
                </a:solidFill>
              </a:rPr>
              <a:t>cơ</a:t>
            </a:r>
            <a:r>
              <a:rPr lang="en-US" sz="1200" dirty="0">
                <a:solidFill>
                  <a:srgbClr val="002060"/>
                </a:solidFill>
              </a:rPr>
              <a:t>)</a:t>
            </a:r>
          </a:p>
          <a:p>
            <a:pPr marL="228600" indent="-228600">
              <a:buAutoNum type="arabicPeriod"/>
            </a:pPr>
            <a:r>
              <a:rPr lang="en-US" sz="1200" dirty="0" err="1">
                <a:solidFill>
                  <a:srgbClr val="002060"/>
                </a:solidFill>
              </a:rPr>
              <a:t>Thức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tỉnh</a:t>
            </a:r>
            <a:endParaRPr lang="en-US" sz="1200" dirty="0">
              <a:solidFill>
                <a:srgbClr val="002060"/>
              </a:solidFill>
            </a:endParaRPr>
          </a:p>
          <a:p>
            <a:pPr marL="228600" indent="-228600">
              <a:buAutoNum type="arabicPeriod"/>
            </a:pPr>
            <a:r>
              <a:rPr lang="en-US" sz="1200" dirty="0" err="1">
                <a:solidFill>
                  <a:srgbClr val="002060"/>
                </a:solidFill>
              </a:rPr>
              <a:t>Đặt</a:t>
            </a:r>
            <a:r>
              <a:rPr lang="en-US" sz="1200" dirty="0">
                <a:solidFill>
                  <a:srgbClr val="002060"/>
                </a:solidFill>
              </a:rPr>
              <a:t> NKQ qua </a:t>
            </a:r>
            <a:r>
              <a:rPr lang="en-US" sz="1200" dirty="0" err="1">
                <a:solidFill>
                  <a:srgbClr val="002060"/>
                </a:solidFill>
              </a:rPr>
              <a:t>dụng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cụ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trên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thanh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môn</a:t>
            </a:r>
            <a:endParaRPr lang="en-US" sz="1200" dirty="0">
              <a:solidFill>
                <a:srgbClr val="002060"/>
              </a:solidFill>
            </a:endParaRP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002060"/>
                </a:solidFill>
              </a:rPr>
              <a:t>Can </a:t>
            </a:r>
            <a:r>
              <a:rPr lang="en-US" sz="1200" dirty="0" err="1">
                <a:solidFill>
                  <a:srgbClr val="002060"/>
                </a:solidFill>
              </a:rPr>
              <a:t>thiệp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không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đặt</a:t>
            </a:r>
            <a:r>
              <a:rPr lang="en-US" sz="1200" dirty="0">
                <a:solidFill>
                  <a:srgbClr val="002060"/>
                </a:solidFill>
              </a:rPr>
              <a:t> NKQ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002060"/>
                </a:solidFill>
              </a:rPr>
              <a:t>Khai </a:t>
            </a:r>
            <a:r>
              <a:rPr lang="en-US" sz="1200" dirty="0" err="1">
                <a:solidFill>
                  <a:srgbClr val="002060"/>
                </a:solidFill>
              </a:rPr>
              <a:t>khí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quản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hoặc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mở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màng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nhẫn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giáp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782FE09-E3B3-4365-CD38-2DEB27E0FB05}"/>
              </a:ext>
            </a:extLst>
          </p:cNvPr>
          <p:cNvSpPr txBox="1"/>
          <p:nvPr/>
        </p:nvSpPr>
        <p:spPr>
          <a:xfrm>
            <a:off x="3964234" y="2165807"/>
            <a:ext cx="2131765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</a:rPr>
              <a:t>Thức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tỉnh</a:t>
            </a:r>
            <a:r>
              <a:rPr lang="en-US" sz="1200" dirty="0">
                <a:solidFill>
                  <a:srgbClr val="002060"/>
                </a:solidFill>
              </a:rPr>
              <a:t> NB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5CE1B3C-CD6E-FEDA-1ACA-A21CD22484BE}"/>
              </a:ext>
            </a:extLst>
          </p:cNvPr>
          <p:cNvSpPr txBox="1"/>
          <p:nvPr/>
        </p:nvSpPr>
        <p:spPr>
          <a:xfrm>
            <a:off x="3964234" y="4635656"/>
            <a:ext cx="2131765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002060"/>
                </a:solidFill>
              </a:rPr>
              <a:t>Thức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tỉnh</a:t>
            </a:r>
            <a:r>
              <a:rPr lang="en-US" sz="1200" dirty="0">
                <a:solidFill>
                  <a:srgbClr val="002060"/>
                </a:solidFill>
              </a:rPr>
              <a:t> NB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EA7D94A-9FE0-17BF-B4D4-F50B45949113}"/>
              </a:ext>
            </a:extLst>
          </p:cNvPr>
          <p:cNvSpPr txBox="1"/>
          <p:nvPr/>
        </p:nvSpPr>
        <p:spPr>
          <a:xfrm>
            <a:off x="3643553" y="5061767"/>
            <a:ext cx="2557991" cy="16158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endParaRPr lang="en-US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100" dirty="0">
                <a:latin typeface="Arial" panose="020B0604020202020204" pitchFamily="34" charset="0"/>
                <a:cs typeface="Arial" panose="020B0604020202020204" pitchFamily="34" charset="0"/>
              </a:rPr>
              <a:t>Lập kế hoạch xử trí đường thở ngay lập tức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100" dirty="0">
                <a:latin typeface="Arial" panose="020B0604020202020204" pitchFamily="34" charset="0"/>
                <a:cs typeface="Arial" panose="020B0604020202020204" pitchFamily="34" charset="0"/>
              </a:rPr>
              <a:t>Theo dõi các biến chứng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100" dirty="0">
                <a:latin typeface="Arial" panose="020B0604020202020204" pitchFamily="34" charset="0"/>
                <a:cs typeface="Arial" panose="020B0604020202020204" pitchFamily="34" charset="0"/>
              </a:rPr>
              <a:t>Hoàn thành mẫu cảnh báo đường thở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100" dirty="0">
                <a:latin typeface="Arial" panose="020B0604020202020204" pitchFamily="34" charset="0"/>
                <a:cs typeface="Arial" panose="020B0604020202020204" pitchFamily="34" charset="0"/>
              </a:rPr>
              <a:t>Giải thích trực tiếp và bằng văn bản cho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</a:p>
          <a:p>
            <a:r>
              <a:rPr lang="vi-VN" sz="1100" dirty="0">
                <a:latin typeface="Arial" panose="020B0604020202020204" pitchFamily="34" charset="0"/>
                <a:cs typeface="Arial" panose="020B0604020202020204" pitchFamily="34" charset="0"/>
              </a:rPr>
              <a:t>Gửi báo cáo bằng văn bản đến bác sĩ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100" dirty="0">
                <a:latin typeface="Arial" panose="020B0604020202020204" pitchFamily="34" charset="0"/>
                <a:cs typeface="Arial" panose="020B0604020202020204" pitchFamily="34" charset="0"/>
              </a:rPr>
              <a:t>và cơ sở dữ liệu địa phương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183A779-88C4-7604-A926-CBCA04C905CC}"/>
              </a:ext>
            </a:extLst>
          </p:cNvPr>
          <p:cNvSpPr txBox="1"/>
          <p:nvPr/>
        </p:nvSpPr>
        <p:spPr>
          <a:xfrm>
            <a:off x="1904381" y="2944253"/>
            <a:ext cx="161775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Tuyên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bố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đặt</a:t>
            </a:r>
            <a:r>
              <a:rPr lang="en-US" sz="1000" dirty="0">
                <a:solidFill>
                  <a:srgbClr val="FF0000"/>
                </a:solidFill>
              </a:rPr>
              <a:t> NKQ </a:t>
            </a:r>
            <a:r>
              <a:rPr lang="en-US" sz="1000" dirty="0" err="1">
                <a:solidFill>
                  <a:srgbClr val="FF0000"/>
                </a:solidFill>
              </a:rPr>
              <a:t>thất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bại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FF4E95D-7252-C8A2-C4F3-EAD2629A7213}"/>
              </a:ext>
            </a:extLst>
          </p:cNvPr>
          <p:cNvSpPr txBox="1"/>
          <p:nvPr/>
        </p:nvSpPr>
        <p:spPr>
          <a:xfrm>
            <a:off x="3964234" y="903004"/>
            <a:ext cx="267573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Tuyên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bố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đặt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dụng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cụ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trên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thanh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môn</a:t>
            </a:r>
            <a:r>
              <a:rPr lang="en-US" sz="1000" dirty="0">
                <a:solidFill>
                  <a:srgbClr val="FF0000"/>
                </a:solidFill>
              </a:rPr>
              <a:t>  </a:t>
            </a:r>
            <a:r>
              <a:rPr lang="en-US" sz="1000" dirty="0" err="1">
                <a:solidFill>
                  <a:srgbClr val="FF0000"/>
                </a:solidFill>
              </a:rPr>
              <a:t>thất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bại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F3BF368-3B6B-ACCD-E356-A48841AA4E87}"/>
              </a:ext>
            </a:extLst>
          </p:cNvPr>
          <p:cNvSpPr txBox="1"/>
          <p:nvPr/>
        </p:nvSpPr>
        <p:spPr>
          <a:xfrm>
            <a:off x="1928752" y="4252301"/>
            <a:ext cx="15933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Tuyên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bố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đặt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dụng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cụ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trên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thanh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môn</a:t>
            </a:r>
            <a:r>
              <a:rPr lang="en-US" sz="1000" dirty="0">
                <a:solidFill>
                  <a:srgbClr val="FF0000"/>
                </a:solidFill>
              </a:rPr>
              <a:t>  </a:t>
            </a:r>
            <a:r>
              <a:rPr lang="en-US" sz="1000" dirty="0" err="1">
                <a:solidFill>
                  <a:srgbClr val="FF0000"/>
                </a:solidFill>
              </a:rPr>
              <a:t>thất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bại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69572DB-E4E8-34AC-7E48-9C9334C24860}"/>
              </a:ext>
            </a:extLst>
          </p:cNvPr>
          <p:cNvSpPr txBox="1"/>
          <p:nvPr/>
        </p:nvSpPr>
        <p:spPr>
          <a:xfrm>
            <a:off x="6095999" y="2052361"/>
            <a:ext cx="12052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Tuyên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bố</a:t>
            </a:r>
            <a:r>
              <a:rPr lang="en-US" sz="1000" dirty="0">
                <a:solidFill>
                  <a:srgbClr val="FF0000"/>
                </a:solidFill>
              </a:rPr>
              <a:t> CICO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50250DF-0E47-2296-4DEC-98FA2075D702}"/>
              </a:ext>
            </a:extLst>
          </p:cNvPr>
          <p:cNvSpPr txBox="1"/>
          <p:nvPr/>
        </p:nvSpPr>
        <p:spPr>
          <a:xfrm>
            <a:off x="1941233" y="5458453"/>
            <a:ext cx="12052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Tuyên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bố</a:t>
            </a:r>
            <a:r>
              <a:rPr lang="en-US" sz="1000" dirty="0">
                <a:solidFill>
                  <a:srgbClr val="FF0000"/>
                </a:solidFill>
              </a:rPr>
              <a:t> CICO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9A8DAF3-509F-1435-E4A5-539DEF14097E}"/>
              </a:ext>
            </a:extLst>
          </p:cNvPr>
          <p:cNvSpPr txBox="1"/>
          <p:nvPr/>
        </p:nvSpPr>
        <p:spPr>
          <a:xfrm>
            <a:off x="3771214" y="1303756"/>
            <a:ext cx="93625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Nếu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khó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khăn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2CD66A9E-3338-5143-D16D-1FC59618F936}"/>
              </a:ext>
            </a:extLst>
          </p:cNvPr>
          <p:cNvSpPr txBox="1"/>
          <p:nvPr/>
        </p:nvSpPr>
        <p:spPr>
          <a:xfrm>
            <a:off x="5265291" y="1321704"/>
            <a:ext cx="93625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Gọi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giúp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err="1">
                <a:solidFill>
                  <a:srgbClr val="FF0000"/>
                </a:solidFill>
              </a:rPr>
              <a:t>đỡ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B227D01-F73C-4043-AEF9-992E5BE01EA9}"/>
              </a:ext>
            </a:extLst>
          </p:cNvPr>
          <p:cNvSpPr txBox="1"/>
          <p:nvPr/>
        </p:nvSpPr>
        <p:spPr>
          <a:xfrm>
            <a:off x="3390563" y="1546272"/>
            <a:ext cx="93625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Thành </a:t>
            </a:r>
            <a:r>
              <a:rPr lang="en-US" sz="1000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A363BC6-6764-0042-1EEF-4EB573C0FA4A}"/>
              </a:ext>
            </a:extLst>
          </p:cNvPr>
          <p:cNvSpPr txBox="1"/>
          <p:nvPr/>
        </p:nvSpPr>
        <p:spPr>
          <a:xfrm>
            <a:off x="3418285" y="3136747"/>
            <a:ext cx="5433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Thành </a:t>
            </a:r>
            <a:r>
              <a:rPr lang="en-US" sz="1000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A6F12A4-1750-714F-5826-BA14192065CD}"/>
              </a:ext>
            </a:extLst>
          </p:cNvPr>
          <p:cNvSpPr txBox="1"/>
          <p:nvPr/>
        </p:nvSpPr>
        <p:spPr>
          <a:xfrm>
            <a:off x="3444766" y="4242737"/>
            <a:ext cx="5433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Thành </a:t>
            </a:r>
            <a:r>
              <a:rPr lang="en-US" sz="1000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5465A584-0338-DC65-B184-79C335F3A5E9}"/>
              </a:ext>
            </a:extLst>
          </p:cNvPr>
          <p:cNvSpPr txBox="1"/>
          <p:nvPr/>
        </p:nvSpPr>
        <p:spPr>
          <a:xfrm>
            <a:off x="9165091" y="795920"/>
            <a:ext cx="11416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GỌI GIÚP ĐỠ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6A152631-FC04-567A-FE21-1E684DBFFC9D}"/>
              </a:ext>
            </a:extLst>
          </p:cNvPr>
          <p:cNvSpPr txBox="1"/>
          <p:nvPr/>
        </p:nvSpPr>
        <p:spPr>
          <a:xfrm>
            <a:off x="9825942" y="1096007"/>
            <a:ext cx="180977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solidFill>
                  <a:srgbClr val="FF0000"/>
                </a:solidFill>
              </a:rPr>
              <a:t>Tiếp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  <a:r>
              <a:rPr lang="en-US" sz="1050" dirty="0" err="1">
                <a:solidFill>
                  <a:srgbClr val="FF0000"/>
                </a:solidFill>
              </a:rPr>
              <a:t>tục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  <a:r>
              <a:rPr lang="en-US" sz="1050" dirty="0" err="1">
                <a:solidFill>
                  <a:srgbClr val="FF0000"/>
                </a:solidFill>
              </a:rPr>
              <a:t>cung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  <a:r>
              <a:rPr lang="en-US" sz="1050" dirty="0" err="1">
                <a:solidFill>
                  <a:srgbClr val="FF0000"/>
                </a:solidFill>
              </a:rPr>
              <a:t>cấp</a:t>
            </a:r>
            <a:r>
              <a:rPr lang="en-US" sz="1050" dirty="0">
                <a:solidFill>
                  <a:srgbClr val="FF0000"/>
                </a:solidFill>
              </a:rPr>
              <a:t> oxy 100%</a:t>
            </a:r>
          </a:p>
          <a:p>
            <a:pPr algn="ctr"/>
            <a:r>
              <a:rPr lang="en-US" sz="1050" dirty="0" err="1">
                <a:solidFill>
                  <a:srgbClr val="FF0000"/>
                </a:solidFill>
              </a:rPr>
              <a:t>Tuyên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  <a:r>
              <a:rPr lang="en-US" sz="1050" dirty="0" err="1">
                <a:solidFill>
                  <a:srgbClr val="FF0000"/>
                </a:solidFill>
              </a:rPr>
              <a:t>bố</a:t>
            </a:r>
            <a:r>
              <a:rPr lang="en-US" sz="1050" dirty="0">
                <a:solidFill>
                  <a:srgbClr val="FF0000"/>
                </a:solidFill>
              </a:rPr>
              <a:t> CICO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939EEB0-C78F-D860-4F0F-1C57CA268807}"/>
              </a:ext>
            </a:extLst>
          </p:cNvPr>
          <p:cNvSpPr txBox="1"/>
          <p:nvPr/>
        </p:nvSpPr>
        <p:spPr>
          <a:xfrm>
            <a:off x="8169834" y="1563803"/>
            <a:ext cx="3209366" cy="27699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</a:rPr>
              <a:t>Kế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hoạch</a:t>
            </a:r>
            <a:r>
              <a:rPr lang="en-US" sz="1200" dirty="0">
                <a:solidFill>
                  <a:schemeClr val="bg1"/>
                </a:solidFill>
              </a:rPr>
              <a:t> D: Can </a:t>
            </a:r>
            <a:r>
              <a:rPr lang="en-US" sz="1200" dirty="0" err="1">
                <a:solidFill>
                  <a:schemeClr val="bg1"/>
                </a:solidFill>
              </a:rPr>
              <a:t>thiệp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đường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thở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trước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cổ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C62FD38-3616-6760-6A4A-35D7CA8BE5A0}"/>
              </a:ext>
            </a:extLst>
          </p:cNvPr>
          <p:cNvSpPr txBox="1"/>
          <p:nvPr/>
        </p:nvSpPr>
        <p:spPr>
          <a:xfrm>
            <a:off x="8169834" y="1867219"/>
            <a:ext cx="320936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rgbClr val="002060"/>
                </a:solidFill>
              </a:rPr>
              <a:t>Tiếp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tục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cung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cấp</a:t>
            </a:r>
            <a:r>
              <a:rPr lang="en-US" sz="1000" dirty="0">
                <a:solidFill>
                  <a:srgbClr val="002060"/>
                </a:solidFill>
              </a:rPr>
              <a:t> oxy </a:t>
            </a:r>
            <a:r>
              <a:rPr lang="en-US" sz="1000" dirty="0" err="1">
                <a:solidFill>
                  <a:srgbClr val="002060"/>
                </a:solidFill>
              </a:rPr>
              <a:t>thông</a:t>
            </a:r>
            <a:r>
              <a:rPr lang="en-US" sz="1000" dirty="0">
                <a:solidFill>
                  <a:srgbClr val="002060"/>
                </a:solidFill>
              </a:rPr>
              <a:t> qua </a:t>
            </a:r>
            <a:r>
              <a:rPr lang="en-US" sz="1000" dirty="0" err="1">
                <a:solidFill>
                  <a:srgbClr val="002060"/>
                </a:solidFill>
              </a:rPr>
              <a:t>đường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thở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trên</a:t>
            </a:r>
            <a:endParaRPr lang="en-US" sz="1000" dirty="0">
              <a:solidFill>
                <a:srgbClr val="002060"/>
              </a:solidFill>
            </a:endParaRPr>
          </a:p>
          <a:p>
            <a:pPr algn="ctr"/>
            <a:r>
              <a:rPr lang="en-US" sz="1000" dirty="0" err="1">
                <a:solidFill>
                  <a:srgbClr val="002060"/>
                </a:solidFill>
              </a:rPr>
              <a:t>Đảm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bảo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giãn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cơ</a:t>
            </a:r>
            <a:endParaRPr lang="en-US" sz="1000" dirty="0">
              <a:solidFill>
                <a:srgbClr val="002060"/>
              </a:solidFill>
            </a:endParaRPr>
          </a:p>
          <a:p>
            <a:pPr algn="ctr"/>
            <a:r>
              <a:rPr lang="en-US" sz="1000" dirty="0" err="1">
                <a:solidFill>
                  <a:srgbClr val="002060"/>
                </a:solidFill>
              </a:rPr>
              <a:t>Tư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thế</a:t>
            </a:r>
            <a:r>
              <a:rPr lang="en-US" sz="1000" dirty="0">
                <a:solidFill>
                  <a:srgbClr val="002060"/>
                </a:solidFill>
              </a:rPr>
              <a:t> NB: </a:t>
            </a:r>
            <a:r>
              <a:rPr lang="en-US" sz="1000" dirty="0" err="1">
                <a:solidFill>
                  <a:srgbClr val="002060"/>
                </a:solidFill>
              </a:rPr>
              <a:t>cổ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ngửa</a:t>
            </a:r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462BBA5-5CFD-9B14-DABB-C19AA364DA79}"/>
              </a:ext>
            </a:extLst>
          </p:cNvPr>
          <p:cNvSpPr txBox="1"/>
          <p:nvPr/>
        </p:nvSpPr>
        <p:spPr>
          <a:xfrm>
            <a:off x="7942472" y="2560470"/>
            <a:ext cx="3614221" cy="28931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en-US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sụn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endParaRPr 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 </a:t>
            </a: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mổ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10)</a:t>
            </a:r>
          </a:p>
          <a:p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Que </a:t>
            </a: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chèn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(ID: 6.0)</a:t>
            </a:r>
          </a:p>
          <a:p>
            <a:r>
              <a:rPr lang="vi-VN" sz="900" b="1" dirty="0">
                <a:latin typeface="Arial" panose="020B0604020202020204" pitchFamily="34" charset="0"/>
                <a:cs typeface="Arial" panose="020B0604020202020204" pitchFamily="34" charset="0"/>
              </a:rPr>
              <a:t>hủ thuật sờ xác định màng nhẫn giáp</a:t>
            </a:r>
          </a:p>
          <a:p>
            <a:r>
              <a:rPr lang="vi-VN" sz="900" b="1" dirty="0">
                <a:latin typeface="Arial" panose="020B0604020202020204" pitchFamily="34" charset="0"/>
                <a:cs typeface="Arial" panose="020B0604020202020204" pitchFamily="34" charset="0"/>
              </a:rPr>
              <a:t>Khi màng nhẫn giáp sờ được:</a:t>
            </a:r>
            <a:endParaRPr lang="vi-VN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Rạch da ngang qua màng nhẫn giáp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Xoay lưỡi dao 90° (mép sắc hướng xuống dưới)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Trượt đầu </a:t>
            </a:r>
            <a:r>
              <a:rPr lang="vi-VN" sz="900" dirty="0" err="1">
                <a:latin typeface="Arial" panose="020B0604020202020204" pitchFamily="34" charset="0"/>
                <a:cs typeface="Arial" panose="020B0604020202020204" pitchFamily="34" charset="0"/>
              </a:rPr>
              <a:t>bougie</a:t>
            </a: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 vào trong khí quản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Luồn ống nội khí quản có </a:t>
            </a:r>
            <a:r>
              <a:rPr lang="vi-VN" sz="900" dirty="0" err="1">
                <a:latin typeface="Arial" panose="020B0604020202020204" pitchFamily="34" charset="0"/>
                <a:cs typeface="Arial" panose="020B0604020202020204" pitchFamily="34" charset="0"/>
              </a:rPr>
              <a:t>cuff</a:t>
            </a: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 bôi trơn (cỡ 6.0mm) theo </a:t>
            </a:r>
            <a:r>
              <a:rPr lang="vi-VN" sz="900" dirty="0" err="1">
                <a:latin typeface="Arial" panose="020B0604020202020204" pitchFamily="34" charset="0"/>
                <a:cs typeface="Arial" panose="020B0604020202020204" pitchFamily="34" charset="0"/>
              </a:rPr>
              <a:t>bougie</a:t>
            </a: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 vào khí quản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Thông khí, bơm </a:t>
            </a:r>
            <a:r>
              <a:rPr lang="vi-VN" sz="900" dirty="0" err="1">
                <a:latin typeface="Arial" panose="020B0604020202020204" pitchFamily="34" charset="0"/>
                <a:cs typeface="Arial" panose="020B0604020202020204" pitchFamily="34" charset="0"/>
              </a:rPr>
              <a:t>cuff</a:t>
            </a: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 và xác nhận vị trí bằng </a:t>
            </a:r>
            <a:r>
              <a:rPr lang="vi-VN" sz="900" dirty="0" err="1">
                <a:latin typeface="Arial" panose="020B0604020202020204" pitchFamily="34" charset="0"/>
                <a:cs typeface="Arial" panose="020B0604020202020204" pitchFamily="34" charset="0"/>
              </a:rPr>
              <a:t>capnography</a:t>
            </a:r>
            <a:endParaRPr lang="vi-VN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Cố định ống</a:t>
            </a:r>
          </a:p>
          <a:p>
            <a:r>
              <a:rPr lang="vi-VN" sz="900" b="1" dirty="0">
                <a:latin typeface="Arial" panose="020B0604020202020204" pitchFamily="34" charset="0"/>
                <a:cs typeface="Arial" panose="020B0604020202020204" pitchFamily="34" charset="0"/>
              </a:rPr>
              <a:t>Khi màng nhẫn giáp không sờ được:</a:t>
            </a:r>
            <a:endParaRPr lang="vi-VN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Thực hiện đường rạch dọc da 8–10 </a:t>
            </a:r>
            <a:r>
              <a:rPr lang="vi-VN" sz="900" dirty="0" err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, từ dưới lên trên (đuôi → đầu)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Tách mô bằng ngón tay cả hai bàn tay để tìm và bộc lộ khí quản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Xác định và giữ cố định thanh quản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900" dirty="0">
                <a:latin typeface="Arial" panose="020B0604020202020204" pitchFamily="34" charset="0"/>
                <a:cs typeface="Arial" panose="020B0604020202020204" pitchFamily="34" charset="0"/>
              </a:rPr>
              <a:t>Tiếp tục thực hiện kỹ thuật như trong trường hợp sờ được màng nhẫn giáp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CCDB7A8-13AC-2FAD-41B5-8E0D5EB5D18B}"/>
              </a:ext>
            </a:extLst>
          </p:cNvPr>
          <p:cNvSpPr txBox="1"/>
          <p:nvPr/>
        </p:nvSpPr>
        <p:spPr>
          <a:xfrm>
            <a:off x="8295845" y="5583650"/>
            <a:ext cx="2880156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1050" b="1" dirty="0"/>
              <a:t>Chăm sóc và theo dõi sau thủ thuật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1050" dirty="0"/>
              <a:t>Trì hoãn phẫu thuật trừ khi tình huống đe dọa tính mạng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1050" dirty="0"/>
              <a:t>Phẫu thuật xử trí khẩn cấp vị trí mở khí quản qua màng nhẫn giáp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1050" dirty="0"/>
              <a:t>Ghi nhận và theo dõi theo lưu đồ chính</a:t>
            </a:r>
          </a:p>
        </p:txBody>
      </p:sp>
    </p:spTree>
    <p:extLst>
      <p:ext uri="{BB962C8B-B14F-4D97-AF65-F5344CB8AC3E}">
        <p14:creationId xmlns:p14="http://schemas.microsoft.com/office/powerpoint/2010/main" val="3409967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3F74C7E-9275-D967-7CAA-595398CF3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2423ED-E8AB-4118-76F1-52668486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F92E55B-0D39-0004-1EB3-56C1B9437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87" y="2261472"/>
            <a:ext cx="2962160" cy="39495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0AF8081-13A6-1DED-F573-3BC47B0BD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71533" y="-139152"/>
            <a:ext cx="5443004" cy="72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5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19872-4920-EC77-B92B-89BD39FD0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66BE34-51F4-5688-166F-1768ABD1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74" y="188030"/>
            <a:ext cx="11626970" cy="679989"/>
          </a:xfrm>
        </p:spPr>
        <p:txBody>
          <a:bodyPr/>
          <a:lstStyle/>
          <a:p>
            <a:r>
              <a:rPr lang="en-US" dirty="0"/>
              <a:t>RÚT NỘI KHÍ QUẢN CHO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971178-9583-7B0B-6E07-C41042421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72" y="757107"/>
            <a:ext cx="11443229" cy="59128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bệnh</a:t>
            </a:r>
            <a:endParaRPr lang="en-US" dirty="0"/>
          </a:p>
          <a:p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trách</a:t>
            </a:r>
            <a:r>
              <a:rPr lang="en-US" dirty="0"/>
              <a:t> </a:t>
            </a:r>
          </a:p>
          <a:p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–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endParaRPr lang="en-US" dirty="0"/>
          </a:p>
          <a:p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NKQ</a:t>
            </a:r>
          </a:p>
          <a:p>
            <a:r>
              <a:rPr lang="en-US" dirty="0"/>
              <a:t>Khai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endParaRPr lang="en-US" dirty="0"/>
          </a:p>
          <a:p>
            <a:r>
              <a:rPr lang="en-US" dirty="0"/>
              <a:t>Rút NKQ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tỉnh</a:t>
            </a:r>
            <a:endParaRPr lang="en-US" dirty="0"/>
          </a:p>
          <a:p>
            <a:r>
              <a:rPr lang="en-US" dirty="0"/>
              <a:t>Cung </a:t>
            </a:r>
            <a:r>
              <a:rPr lang="en-US" dirty="0" err="1"/>
              <a:t>cấp</a:t>
            </a:r>
            <a:r>
              <a:rPr lang="en-US" dirty="0"/>
              <a:t> oxy</a:t>
            </a:r>
          </a:p>
          <a:p>
            <a:r>
              <a:rPr lang="en-US" dirty="0"/>
              <a:t>Rút NKQ </a:t>
            </a:r>
            <a:r>
              <a:rPr lang="en-US" dirty="0" err="1"/>
              <a:t>có</a:t>
            </a:r>
            <a:r>
              <a:rPr lang="en-US" dirty="0"/>
              <a:t> catheter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167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AE990D-4625-EDB9-5B68-3D7B5BEC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4" y="265147"/>
            <a:ext cx="11626970" cy="679989"/>
          </a:xfrm>
        </p:spPr>
        <p:txBody>
          <a:bodyPr/>
          <a:lstStyle/>
          <a:p>
            <a:r>
              <a:rPr lang="en-US"/>
              <a:t>RÚT NỘI KHÍ QUẢN CHO ĐƯỜNG THỞ KHÓ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7E8CDF-50EA-318B-F1A9-DCC684831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945135"/>
            <a:ext cx="9105900" cy="57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2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4C85A-1D76-872E-F2D7-1F8E6BD83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10C2C2-89AA-9514-F24A-03F7FABF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4" y="168895"/>
            <a:ext cx="11626970" cy="679989"/>
          </a:xfrm>
        </p:spPr>
        <p:txBody>
          <a:bodyPr/>
          <a:lstStyle/>
          <a:p>
            <a:r>
              <a:rPr lang="en-US" dirty="0"/>
              <a:t>RÚT NỘI KHÍ QUẢN CHO ĐƯỜNG THỞ KHÓ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6DA79-F107-357F-F6C0-4B37F364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67" y="848884"/>
            <a:ext cx="8280267" cy="57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35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8A1E0-9EC7-E997-683F-3DFBC0E4F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1CC10F-8763-239F-3153-2B1F6952D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4" y="265147"/>
            <a:ext cx="11626970" cy="679989"/>
          </a:xfrm>
        </p:spPr>
        <p:txBody>
          <a:bodyPr/>
          <a:lstStyle/>
          <a:p>
            <a:r>
              <a:rPr lang="en-US" dirty="0"/>
              <a:t>RÚT NỘI KHÍ QUẢN CHO ĐƯỜNG THỞ KHÓ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81A87C9-00EF-F12A-50FD-986C3D2574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76C91B-779C-CAD3-A39C-394FACF21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945136"/>
            <a:ext cx="7848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1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859FE-6A1B-BBD7-06F6-28EC51A7E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E24713-963A-D621-87CE-11366234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57" y="55829"/>
            <a:ext cx="11626970" cy="679989"/>
          </a:xfrm>
        </p:spPr>
        <p:txBody>
          <a:bodyPr/>
          <a:lstStyle/>
          <a:p>
            <a:r>
              <a:rPr lang="en-US" dirty="0"/>
              <a:t>RÚT NỘI KHÍ QUẢN CHO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2F093AC-B0A1-4241-7D75-1027EE7DA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40" y="735818"/>
            <a:ext cx="11715856" cy="59128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bệnh</a:t>
            </a:r>
            <a:endParaRPr lang="en-US" dirty="0"/>
          </a:p>
          <a:p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trách</a:t>
            </a:r>
            <a:r>
              <a:rPr lang="en-US" dirty="0"/>
              <a:t> </a:t>
            </a:r>
          </a:p>
          <a:p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–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endParaRPr lang="en-US" dirty="0"/>
          </a:p>
          <a:p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NKQ</a:t>
            </a:r>
          </a:p>
          <a:p>
            <a:r>
              <a:rPr lang="en-US" dirty="0"/>
              <a:t>Khai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endParaRPr lang="en-US" dirty="0"/>
          </a:p>
          <a:p>
            <a:r>
              <a:rPr lang="en-US" dirty="0"/>
              <a:t>Rút NKQ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tỉnh</a:t>
            </a:r>
            <a:endParaRPr lang="en-US" dirty="0"/>
          </a:p>
          <a:p>
            <a:r>
              <a:rPr lang="en-US" dirty="0"/>
              <a:t>Cung </a:t>
            </a:r>
            <a:r>
              <a:rPr lang="en-US" dirty="0" err="1"/>
              <a:t>cấp</a:t>
            </a:r>
            <a:r>
              <a:rPr lang="en-US" dirty="0"/>
              <a:t> oxy</a:t>
            </a:r>
          </a:p>
          <a:p>
            <a:r>
              <a:rPr lang="en-US" dirty="0"/>
              <a:t>Rút NKQ </a:t>
            </a:r>
            <a:r>
              <a:rPr lang="en-US" dirty="0" err="1"/>
              <a:t>có</a:t>
            </a:r>
            <a:r>
              <a:rPr lang="en-US" dirty="0"/>
              <a:t> catheter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26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0D798-FB60-1CF6-D21A-AEB18A80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2C44B4-1F38-18DD-5A09-7C5FF9AD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74" y="188030"/>
            <a:ext cx="11626970" cy="679989"/>
          </a:xfrm>
        </p:spPr>
        <p:txBody>
          <a:bodyPr/>
          <a:lstStyle/>
          <a:p>
            <a:r>
              <a:rPr lang="en-US" dirty="0"/>
              <a:t>RÚT NỘI KHÍ QUẢN CHO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598DC1A-3D28-352D-98A1-5CCFC6B5F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10" y="889308"/>
            <a:ext cx="11626969" cy="5912863"/>
          </a:xfrm>
        </p:spPr>
        <p:txBody>
          <a:bodyPr>
            <a:normAutofit/>
          </a:bodyPr>
          <a:lstStyle/>
          <a:p>
            <a:r>
              <a:rPr lang="en-US" dirty="0"/>
              <a:t>Rút NKQ </a:t>
            </a:r>
            <a:r>
              <a:rPr lang="en-US" dirty="0" err="1"/>
              <a:t>có</a:t>
            </a:r>
            <a:r>
              <a:rPr lang="en-US" dirty="0"/>
              <a:t> catheter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endParaRPr lang="en-US" dirty="0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8CABE2D-7EF3-7A3C-2520-CD9FB1CBAE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027"/>
          <a:stretch>
            <a:fillRect/>
          </a:stretch>
        </p:blipFill>
        <p:spPr>
          <a:xfrm>
            <a:off x="7565405" y="2173335"/>
            <a:ext cx="4516426" cy="308653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0EA72E8-5042-BF47-2963-C7B985711440}"/>
              </a:ext>
            </a:extLst>
          </p:cNvPr>
          <p:cNvSpPr txBox="1"/>
          <p:nvPr/>
        </p:nvSpPr>
        <p:spPr>
          <a:xfrm flipH="1">
            <a:off x="326604" y="5826273"/>
            <a:ext cx="11208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Oto (2014), “Efficacy of ventilation through a customized novel cuffed airway exchange catheter: a tracheal/lung model study”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Osorio  (2020) “Non-invasive ventilation and airway exchange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catheterusing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novel adapter in a difficult airway patient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withpost-extubation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respiratory failure”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E75D6A2-0A2B-ADA1-EFCF-2DC0E2AFC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51" y="2218255"/>
            <a:ext cx="4969507" cy="308653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97DF41C-DC05-2FD1-FDA1-1C5E3D18A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10" y="2629059"/>
            <a:ext cx="2268094" cy="217508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AE811AA-49FF-A87C-7270-1B7765A89A64}"/>
              </a:ext>
            </a:extLst>
          </p:cNvPr>
          <p:cNvSpPr txBox="1"/>
          <p:nvPr/>
        </p:nvSpPr>
        <p:spPr>
          <a:xfrm>
            <a:off x="657090" y="4996153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COOK</a:t>
            </a:r>
          </a:p>
        </p:txBody>
      </p:sp>
    </p:spTree>
    <p:extLst>
      <p:ext uri="{BB962C8B-B14F-4D97-AF65-F5344CB8AC3E}">
        <p14:creationId xmlns:p14="http://schemas.microsoft.com/office/powerpoint/2010/main" val="1512472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A2EFD2A-3939-0FF9-0347-95B8063A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Thông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D4249C-1AE6-4495-9124-6239BC2EF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569" y="1253331"/>
            <a:ext cx="9842588" cy="4957688"/>
          </a:xfrm>
        </p:spPr>
        <p:txBody>
          <a:bodyPr/>
          <a:lstStyle/>
          <a:p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/>
              <a:t>trọng</a:t>
            </a:r>
            <a:endParaRPr lang="en-US" dirty="0"/>
          </a:p>
          <a:p>
            <a:r>
              <a:rPr lang="en-US" dirty="0"/>
              <a:t>Quản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 </a:t>
            </a:r>
          </a:p>
          <a:p>
            <a:r>
              <a:rPr lang="en-US" dirty="0"/>
              <a:t>Rút NKQ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3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072752-67D9-D768-14A6-629EAFFE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TIÊU CỦA HƯỚNG DẪN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0750C0-AB45-5378-00D3-9B244524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969" y="1511694"/>
            <a:ext cx="11362905" cy="4660900"/>
          </a:xfrm>
        </p:spPr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NB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r>
              <a:rPr lang="en-US" dirty="0"/>
              <a:t>Thành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</a:p>
          <a:p>
            <a:r>
              <a:rPr lang="en-US" dirty="0" err="1">
                <a:sym typeface="Wingdings" panose="05000000000000000000" pitchFamily="2" charset="2"/>
              </a:rPr>
              <a:t>Tăng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tính</a:t>
            </a:r>
            <a:r>
              <a:rPr lang="en-US" dirty="0">
                <a:sym typeface="Wingdings" panose="05000000000000000000" pitchFamily="2" charset="2"/>
              </a:rPr>
              <a:t> an </a:t>
            </a:r>
            <a:r>
              <a:rPr lang="en-US" dirty="0" err="1">
                <a:sym typeface="Wingdings" panose="05000000000000000000" pitchFamily="2" charset="2"/>
              </a:rPr>
              <a:t>toàn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NB</a:t>
            </a:r>
          </a:p>
          <a:p>
            <a:r>
              <a:rPr lang="en-US" dirty="0" err="1">
                <a:sym typeface="Wingdings" panose="05000000000000000000" pitchFamily="2" charset="2"/>
              </a:rPr>
              <a:t>Giảm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hoặc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cố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xấu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5396184-66FD-B543-C1B2-DD9727663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-387"/>
          <a:stretch>
            <a:fillRect/>
          </a:stretch>
        </p:blipFill>
        <p:spPr>
          <a:xfrm>
            <a:off x="7937500" y="1430273"/>
            <a:ext cx="3984205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0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3010E5-042D-5DC5-C125-31BA419B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259712"/>
            <a:ext cx="11626970" cy="679989"/>
          </a:xfrm>
        </p:spPr>
        <p:txBody>
          <a:bodyPr/>
          <a:lstStyle/>
          <a:p>
            <a:r>
              <a:rPr lang="en-US" dirty="0"/>
              <a:t>ĐỊNH NGHĨA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0B7766-CCE3-F594-06F3-E65D9D90C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434" y="1080519"/>
            <a:ext cx="8059917" cy="5350669"/>
          </a:xfrm>
        </p:spPr>
        <p:txBody>
          <a:bodyPr/>
          <a:lstStyle/>
          <a:p>
            <a:r>
              <a:rPr lang="en-US" dirty="0"/>
              <a:t>Thông </a:t>
            </a:r>
            <a:r>
              <a:rPr lang="en-US" dirty="0" err="1"/>
              <a:t>khí</a:t>
            </a:r>
            <a:r>
              <a:rPr lang="en-US" dirty="0"/>
              <a:t> qua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nạ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r>
              <a:rPr lang="en-US" dirty="0"/>
              <a:t>Soi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r>
              <a:rPr lang="en-US" dirty="0"/>
              <a:t>Thông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thất</a:t>
            </a:r>
            <a:r>
              <a:rPr lang="en-US" dirty="0"/>
              <a:t> </a:t>
            </a:r>
            <a:r>
              <a:rPr lang="en-US" dirty="0" err="1"/>
              <a:t>bại</a:t>
            </a:r>
            <a:endParaRPr lang="en-US" dirty="0"/>
          </a:p>
          <a:p>
            <a:r>
              <a:rPr lang="en-US" dirty="0"/>
              <a:t>Rút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thất</a:t>
            </a:r>
            <a:r>
              <a:rPr lang="en-US" dirty="0"/>
              <a:t> </a:t>
            </a:r>
            <a:r>
              <a:rPr lang="en-US" dirty="0" err="1"/>
              <a:t>bại</a:t>
            </a:r>
            <a:endParaRPr lang="en-US" dirty="0"/>
          </a:p>
          <a:p>
            <a:r>
              <a:rPr lang="en-US" dirty="0"/>
              <a:t>Can </a:t>
            </a:r>
            <a:r>
              <a:rPr lang="en-US" dirty="0" err="1"/>
              <a:t>thiệp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lấn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thất</a:t>
            </a:r>
            <a:r>
              <a:rPr lang="en-US" dirty="0"/>
              <a:t> </a:t>
            </a:r>
            <a:r>
              <a:rPr lang="en-US" dirty="0" err="1"/>
              <a:t>bại</a:t>
            </a:r>
            <a:endParaRPr lang="en-US" dirty="0"/>
          </a:p>
          <a:p>
            <a:r>
              <a:rPr lang="en-US" dirty="0"/>
              <a:t>Thông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đủ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8DF176-6582-E0A7-21F0-3AF142469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49" y="2180255"/>
            <a:ext cx="3541213" cy="29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4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C351B5-EF74-C907-D7C4-1FFD2085F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ĐÁNH GIÁ ĐƯỜNG THỞ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392596A-04EF-D09E-7E26-08ABBB69B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996" y="1064001"/>
            <a:ext cx="10351268" cy="567969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100%</a:t>
            </a:r>
          </a:p>
          <a:p>
            <a:r>
              <a:rPr lang="en-US" dirty="0"/>
              <a:t>BS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soát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endParaRPr lang="en-US" dirty="0"/>
          </a:p>
          <a:p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pPr lvl="1"/>
            <a:r>
              <a:rPr lang="en-US" dirty="0"/>
              <a:t>Thông </a:t>
            </a:r>
            <a:r>
              <a:rPr lang="en-US" dirty="0" err="1"/>
              <a:t>khí</a:t>
            </a:r>
            <a:r>
              <a:rPr lang="en-US" dirty="0"/>
              <a:t> qua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nạ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pPr lvl="1"/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pPr lvl="1"/>
            <a:r>
              <a:rPr lang="en-US" dirty="0" err="1"/>
              <a:t>Đặt</a:t>
            </a:r>
            <a:r>
              <a:rPr lang="en-US" dirty="0"/>
              <a:t> NKQ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 soi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  <a:p>
            <a:pPr lvl="1"/>
            <a:r>
              <a:rPr lang="en-US" dirty="0" err="1"/>
              <a:t>Đặt</a:t>
            </a:r>
            <a:r>
              <a:rPr lang="en-US" dirty="0"/>
              <a:t> NKQ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 soi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video </a:t>
            </a:r>
          </a:p>
          <a:p>
            <a:pPr lvl="1"/>
            <a:r>
              <a:rPr lang="en-US" dirty="0"/>
              <a:t>Khai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9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33BC2-4020-2849-1DBB-B078EBEFC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A3D098-F823-FA96-A64B-C7AFB7AF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190784"/>
            <a:ext cx="11626970" cy="679989"/>
          </a:xfrm>
        </p:spPr>
        <p:txBody>
          <a:bodyPr/>
          <a:lstStyle/>
          <a:p>
            <a:r>
              <a:rPr lang="en-US" dirty="0"/>
              <a:t>CHUẨN BỊ CHO QUẢN LÝ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3FB8EE2-2F4F-4CE8-96A2-AC813DF71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520" y="964868"/>
            <a:ext cx="10239080" cy="570234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endParaRPr lang="en-US" dirty="0"/>
          </a:p>
          <a:p>
            <a:r>
              <a:rPr lang="en-US" dirty="0"/>
              <a:t>Thông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NB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nhân</a:t>
            </a:r>
            <a:endParaRPr lang="en-US" dirty="0"/>
          </a:p>
          <a:p>
            <a:r>
              <a:rPr lang="en-US" dirty="0" err="1"/>
              <a:t>Thở</a:t>
            </a:r>
            <a:r>
              <a:rPr lang="en-US" dirty="0"/>
              <a:t> oxy </a:t>
            </a:r>
            <a:r>
              <a:rPr lang="en-US" dirty="0" err="1"/>
              <a:t>trước</a:t>
            </a:r>
            <a:endParaRPr lang="en-US" dirty="0"/>
          </a:p>
          <a:p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(ramped/sniffing)</a:t>
            </a:r>
          </a:p>
          <a:p>
            <a:r>
              <a:rPr lang="en-US" dirty="0" err="1"/>
              <a:t>Thuốc</a:t>
            </a:r>
            <a:r>
              <a:rPr lang="en-US" dirty="0"/>
              <a:t> an </a:t>
            </a:r>
            <a:r>
              <a:rPr lang="en-US" dirty="0" err="1"/>
              <a:t>thần</a:t>
            </a:r>
            <a:endParaRPr lang="en-US" dirty="0"/>
          </a:p>
          <a:p>
            <a:r>
              <a:rPr lang="en-US" dirty="0" err="1"/>
              <a:t>Tê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/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ống</a:t>
            </a:r>
            <a:r>
              <a:rPr lang="en-US" dirty="0"/>
              <a:t> NKQ </a:t>
            </a:r>
            <a:r>
              <a:rPr lang="en-US" dirty="0" err="1"/>
              <a:t>tỉnh</a:t>
            </a:r>
            <a:endParaRPr lang="en-US" dirty="0"/>
          </a:p>
          <a:p>
            <a:r>
              <a:rPr lang="en-US" dirty="0"/>
              <a:t>Cung </a:t>
            </a:r>
            <a:r>
              <a:rPr lang="en-US" dirty="0" err="1"/>
              <a:t>cấp</a:t>
            </a:r>
            <a:r>
              <a:rPr lang="en-US" dirty="0"/>
              <a:t> oxy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khó</a:t>
            </a:r>
            <a:endParaRPr lang="en-US" dirty="0"/>
          </a:p>
          <a:p>
            <a:r>
              <a:rPr lang="en-US" dirty="0"/>
              <a:t>Theo </a:t>
            </a:r>
            <a:r>
              <a:rPr lang="en-US" dirty="0" err="1"/>
              <a:t>dõi</a:t>
            </a:r>
            <a:r>
              <a:rPr lang="en-US" dirty="0"/>
              <a:t> NB</a:t>
            </a:r>
          </a:p>
          <a:p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5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7D1EE-9970-CBF3-94FB-817719D49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CF94ED-1669-050D-0B2D-5F0153862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190784"/>
            <a:ext cx="11626970" cy="679989"/>
          </a:xfrm>
        </p:spPr>
        <p:txBody>
          <a:bodyPr/>
          <a:lstStyle/>
          <a:p>
            <a:r>
              <a:rPr lang="en-US" dirty="0"/>
              <a:t>CHUẨN BỊ CHO QUẢN LÝ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6E82A37-4DC7-969F-2E4C-7C5BAC1F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16" y="870773"/>
            <a:ext cx="11626969" cy="5702348"/>
          </a:xfrm>
        </p:spPr>
        <p:txBody>
          <a:bodyPr>
            <a:normAutofit/>
          </a:bodyPr>
          <a:lstStyle/>
          <a:p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endParaRPr lang="en-US" dirty="0"/>
          </a:p>
          <a:p>
            <a:pPr lvl="1"/>
            <a:r>
              <a:rPr lang="en-US" dirty="0"/>
              <a:t>Phương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hộ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AutoShape 10" descr="Chapter 5: ACLS | American CPR Care Association">
            <a:extLst>
              <a:ext uri="{FF2B5EF4-FFF2-40B4-BE49-F238E27FC236}">
                <a16:creationId xmlns:a16="http://schemas.microsoft.com/office/drawing/2014/main" id="{F86FEF9F-7F9A-7C7E-7CD3-8FAE3CC730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2E40EF5-A07F-C55E-59BA-47D6DA988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51" y="2866669"/>
            <a:ext cx="3353517" cy="276354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4697F05-7D7B-4E12-EB72-0E263E66F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483" y="2413000"/>
            <a:ext cx="3715352" cy="3924300"/>
          </a:xfrm>
          <a:prstGeom prst="rect">
            <a:avLst/>
          </a:prstGeom>
        </p:spPr>
      </p:pic>
      <p:pic>
        <p:nvPicPr>
          <p:cNvPr id="4110" name="Picture 14" descr="Supraglottic airways used for pediatric airway management ...">
            <a:extLst>
              <a:ext uri="{FF2B5EF4-FFF2-40B4-BE49-F238E27FC236}">
                <a16:creationId xmlns:a16="http://schemas.microsoft.com/office/drawing/2014/main" id="{680A441C-9644-1FC3-B474-CA43A6F2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2595855"/>
            <a:ext cx="443865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492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2F02F-970F-52A3-775B-23BE2C23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ACA34B-2EE9-98D6-B312-F49C1CAB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190784"/>
            <a:ext cx="11626970" cy="679989"/>
          </a:xfrm>
        </p:spPr>
        <p:txBody>
          <a:bodyPr/>
          <a:lstStyle/>
          <a:p>
            <a:r>
              <a:rPr lang="en-US" dirty="0"/>
              <a:t>CHUẨN BỊ CHO QUẢN LÝ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27B914-03B1-6AEB-1636-B3E8878D8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15" y="870773"/>
            <a:ext cx="11626969" cy="5702348"/>
          </a:xfrm>
        </p:spPr>
        <p:txBody>
          <a:bodyPr>
            <a:normAutofit/>
          </a:bodyPr>
          <a:lstStyle/>
          <a:p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endParaRPr lang="en-US" dirty="0"/>
          </a:p>
          <a:p>
            <a:pPr lvl="1"/>
            <a:r>
              <a:rPr lang="en-US" dirty="0"/>
              <a:t>Phương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quản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AutoShape 10" descr="Chapter 5: ACLS | American CPR Care Association">
            <a:extLst>
              <a:ext uri="{FF2B5EF4-FFF2-40B4-BE49-F238E27FC236}">
                <a16:creationId xmlns:a16="http://schemas.microsoft.com/office/drawing/2014/main" id="{920F7BFC-62A1-0DC3-FD2D-A9BCB79A8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Rigid Curved Laryngoscope Adult 4 Blade Set, Size of Blade: 4inch">
            <a:extLst>
              <a:ext uri="{FF2B5EF4-FFF2-40B4-BE49-F238E27FC236}">
                <a16:creationId xmlns:a16="http://schemas.microsoft.com/office/drawing/2014/main" id="{89848A2E-CAC0-6D5C-7AE9-4BB274DA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8" y="2843853"/>
            <a:ext cx="2470973" cy="2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opper Miller Fiber Optic Laryngoscope Blades">
            <a:extLst>
              <a:ext uri="{FF2B5EF4-FFF2-40B4-BE49-F238E27FC236}">
                <a16:creationId xmlns:a16="http://schemas.microsoft.com/office/drawing/2014/main" id="{21C56D53-2181-9D07-7798-5306C3E52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76" y="2580381"/>
            <a:ext cx="2682229" cy="26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S Indosurgicals Mccoy Type Flexi Laryngoscope Blade (Size 4) : Amazon.in:  Industrial &amp; Scientific">
            <a:extLst>
              <a:ext uri="{FF2B5EF4-FFF2-40B4-BE49-F238E27FC236}">
                <a16:creationId xmlns:a16="http://schemas.microsoft.com/office/drawing/2014/main" id="{48FA8EB3-72A3-587F-377D-F281BB09F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30" y="2580381"/>
            <a:ext cx="2888470" cy="288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ougie Intubation New Brand | eBay">
            <a:extLst>
              <a:ext uri="{FF2B5EF4-FFF2-40B4-BE49-F238E27FC236}">
                <a16:creationId xmlns:a16="http://schemas.microsoft.com/office/drawing/2014/main" id="{CAC10D63-1A50-DA6C-FBC5-45CC96EF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95" y="2689831"/>
            <a:ext cx="2779019" cy="27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490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A1F51-F962-CA5B-F2DE-8ED023284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097F76-3FA7-4F72-D134-549F0871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15" y="190784"/>
            <a:ext cx="11626970" cy="679989"/>
          </a:xfrm>
        </p:spPr>
        <p:txBody>
          <a:bodyPr/>
          <a:lstStyle/>
          <a:p>
            <a:r>
              <a:rPr lang="en-US" dirty="0"/>
              <a:t>CHUẨN BỊ CHO QUẢN LÝ ĐƯỜNG THỞ KHÓ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2E2192A-4AFB-BC2A-F4E4-925A93CF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15" y="870773"/>
            <a:ext cx="11626969" cy="5702348"/>
          </a:xfrm>
        </p:spPr>
        <p:txBody>
          <a:bodyPr>
            <a:normAutofit/>
          </a:bodyPr>
          <a:lstStyle/>
          <a:p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thở</a:t>
            </a:r>
            <a:endParaRPr lang="en-US" dirty="0"/>
          </a:p>
          <a:p>
            <a:pPr lvl="1"/>
            <a:r>
              <a:rPr lang="en-US" dirty="0"/>
              <a:t>Phương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quản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AutoShape 10" descr="Chapter 5: ACLS | American CPR Care Association">
            <a:extLst>
              <a:ext uri="{FF2B5EF4-FFF2-40B4-BE49-F238E27FC236}">
                <a16:creationId xmlns:a16="http://schemas.microsoft.com/office/drawing/2014/main" id="{FA33763C-950C-17E3-67B7-9E80C7E5D2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6" name="Picture 4" descr="Bộ Đặt Nội Khí Quản Có Camera KING VISION aBlade - Thiết Bị Y Tế Minh Khang">
            <a:extLst>
              <a:ext uri="{FF2B5EF4-FFF2-40B4-BE49-F238E27FC236}">
                <a16:creationId xmlns:a16="http://schemas.microsoft.com/office/drawing/2014/main" id="{EF200AA2-FEE4-12ED-C44F-9338CA30B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527" y="2558227"/>
            <a:ext cx="2813873" cy="281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39E3FEF-0811-1AF2-F982-F1EC70CDE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517" y="2483859"/>
            <a:ext cx="2195956" cy="372848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2CDC9F7-95E3-79BE-8A5B-A6B46A9AF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590" y="2483859"/>
            <a:ext cx="2305372" cy="387721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CEFE18F-A233-0CDD-36AD-003C14272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01" y="2567502"/>
            <a:ext cx="2354009" cy="35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53675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1950</Words>
  <Application>Microsoft Office PowerPoint</Application>
  <PresentationFormat>Màn hình rộng</PresentationFormat>
  <Paragraphs>261</Paragraphs>
  <Slides>28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2" baseType="lpstr">
      <vt:lpstr>Aptos</vt:lpstr>
      <vt:lpstr>Arial</vt:lpstr>
      <vt:lpstr>Wingdings</vt:lpstr>
      <vt:lpstr>Chủ đề Office</vt:lpstr>
      <vt:lpstr>CẬP NHẬT ĐÁNH GIÁ QUẢN LÝ ĐƯỜNG THỞ KHÓ</vt:lpstr>
      <vt:lpstr>NỘI DUNG TRÌNH BÀY</vt:lpstr>
      <vt:lpstr>MỤC TIÊU CỦA HƯỚNG DẪN</vt:lpstr>
      <vt:lpstr>ĐỊNH NGHĨA ĐƯỜNG THỞ KHÓ</vt:lpstr>
      <vt:lpstr>ĐÁNH GIÁ ĐƯỜNG THỞ</vt:lpstr>
      <vt:lpstr>CHUẨN BỊ CHO QUẢN LÝ ĐƯỜNG THỞ KHÓ</vt:lpstr>
      <vt:lpstr>CHUẨN BỊ CHO QUẢN LÝ ĐƯỜNG THỞ KHÓ</vt:lpstr>
      <vt:lpstr>CHUẨN BỊ CHO QUẢN LÝ ĐƯỜNG THỞ KHÓ</vt:lpstr>
      <vt:lpstr>CHUẨN BỊ CHO QUẢN LÝ ĐƯỜNG THỞ KHÓ</vt:lpstr>
      <vt:lpstr>CHUẨN BỊ CHO QUẢN LÝ ĐƯỜNG THỞ KHÓ</vt:lpstr>
      <vt:lpstr>CHUẨN BỊ CHO QUẢN LÝ ĐƯỜNG THỞ KHÓ</vt:lpstr>
      <vt:lpstr>CHUẨN BỊ CHO QUẢN LÝ ĐƯỜNG THỞ KHÓ</vt:lpstr>
      <vt:lpstr>CHUẨN BỊ CHO QUẢN LÝ ĐƯỜNG THỞ KHÓ</vt:lpstr>
      <vt:lpstr>CHUẨN BỊ CHO QUẢN LÝ ĐƯỜNG THỞ KHÓ</vt:lpstr>
      <vt:lpstr>QUẢN LÝ ĐƯỜNG THỞ KHÓ DỰ ĐOÁN TRƯỚC</vt:lpstr>
      <vt:lpstr>Bản trình bày PowerPoint</vt:lpstr>
      <vt:lpstr>Bản trình bày PowerPoint</vt:lpstr>
      <vt:lpstr>Bản trình bày PowerPoint</vt:lpstr>
      <vt:lpstr>QUẢN LÝ ĐƯỜNG THỞ KHÓ KHÔNG DỰ ĐOÁN TRƯỚC</vt:lpstr>
      <vt:lpstr>ĐẶT NKQ KHÓ KHÔNG DỰ ĐOÁN TRƯỚC</vt:lpstr>
      <vt:lpstr>Bản trình bày PowerPoint</vt:lpstr>
      <vt:lpstr>RÚT NỘI KHÍ QUẢN CHO ĐƯỜNG THỞ KHÓ</vt:lpstr>
      <vt:lpstr>RÚT NỘI KHÍ QUẢN CHO ĐƯỜNG THỞ KHÓ</vt:lpstr>
      <vt:lpstr>RÚT NỘI KHÍ QUẢN CHO ĐƯỜNG THỞ KHÓ</vt:lpstr>
      <vt:lpstr>RÚT NỘI KHÍ QUẢN CHO ĐƯỜNG THỞ KHÓ</vt:lpstr>
      <vt:lpstr>RÚT NỘI KHÍ QUẢN CHO ĐƯỜNG THỞ KHÓ</vt:lpstr>
      <vt:lpstr>RÚT NỘI KHÍ QUẢN CHO ĐƯỜNG THỞ KHÓ</vt:lpstr>
      <vt:lpstr>Thông điệp mang về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 Ngoc Trung</dc:creator>
  <cp:lastModifiedBy>Tran Ngoc Trung</cp:lastModifiedBy>
  <cp:revision>17</cp:revision>
  <dcterms:created xsi:type="dcterms:W3CDTF">2025-09-07T05:13:51Z</dcterms:created>
  <dcterms:modified xsi:type="dcterms:W3CDTF">2025-09-11T08:07:29Z</dcterms:modified>
</cp:coreProperties>
</file>